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2"/>
  </p:notesMasterIdLst>
  <p:sldIdLst>
    <p:sldId id="256" r:id="rId5"/>
    <p:sldId id="419" r:id="rId6"/>
    <p:sldId id="1488" r:id="rId7"/>
    <p:sldId id="426" r:id="rId8"/>
    <p:sldId id="1489" r:id="rId9"/>
    <p:sldId id="378" r:id="rId10"/>
    <p:sldId id="434" r:id="rId11"/>
    <p:sldId id="428" r:id="rId12"/>
    <p:sldId id="1497" r:id="rId13"/>
    <p:sldId id="1490" r:id="rId14"/>
    <p:sldId id="1443" r:id="rId15"/>
    <p:sldId id="1491" r:id="rId16"/>
    <p:sldId id="1492" r:id="rId17"/>
    <p:sldId id="1479" r:id="rId18"/>
    <p:sldId id="1493" r:id="rId19"/>
    <p:sldId id="1494" r:id="rId20"/>
    <p:sldId id="1481" r:id="rId21"/>
    <p:sldId id="1445" r:id="rId22"/>
    <p:sldId id="1444" r:id="rId23"/>
    <p:sldId id="1495" r:id="rId24"/>
    <p:sldId id="1496" r:id="rId25"/>
    <p:sldId id="1460" r:id="rId26"/>
    <p:sldId id="1498" r:id="rId27"/>
    <p:sldId id="1469" r:id="rId28"/>
    <p:sldId id="1466" r:id="rId29"/>
    <p:sldId id="1467" r:id="rId30"/>
    <p:sldId id="1468" r:id="rId31"/>
    <p:sldId id="1457" r:id="rId32"/>
    <p:sldId id="1461" r:id="rId33"/>
    <p:sldId id="1480" r:id="rId34"/>
    <p:sldId id="1429" r:id="rId35"/>
    <p:sldId id="1436" r:id="rId36"/>
    <p:sldId id="1465" r:id="rId37"/>
    <p:sldId id="1435" r:id="rId38"/>
    <p:sldId id="1437" r:id="rId39"/>
    <p:sldId id="1438" r:id="rId40"/>
    <p:sldId id="1439" r:id="rId41"/>
    <p:sldId id="1477" r:id="rId42"/>
    <p:sldId id="1441" r:id="rId43"/>
    <p:sldId id="1482" r:id="rId44"/>
    <p:sldId id="1486" r:id="rId45"/>
    <p:sldId id="1499" r:id="rId46"/>
    <p:sldId id="1483" r:id="rId47"/>
    <p:sldId id="1500" r:id="rId48"/>
    <p:sldId id="1484" r:id="rId49"/>
    <p:sldId id="303" r:id="rId50"/>
    <p:sldId id="1474" r:id="rId5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ene Mazzotta" initials="IM" lastIdx="4" clrIdx="0">
    <p:extLst>
      <p:ext uri="{19B8F6BF-5375-455C-9EA6-DF929625EA0E}">
        <p15:presenceInfo xmlns:p15="http://schemas.microsoft.com/office/powerpoint/2012/main" userId="Irene Mazzot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D54F"/>
    <a:srgbClr val="FFCD2F"/>
    <a:srgbClr val="FFC000"/>
    <a:srgbClr val="99FFCC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247" autoAdjust="0"/>
  </p:normalViewPr>
  <p:slideViewPr>
    <p:cSldViewPr snapToGrid="0">
      <p:cViewPr varScale="1">
        <p:scale>
          <a:sx n="112" d="100"/>
          <a:sy n="112" d="100"/>
        </p:scale>
        <p:origin x="1566" y="78"/>
      </p:cViewPr>
      <p:guideLst/>
    </p:cSldViewPr>
  </p:slideViewPr>
  <p:outlineViewPr>
    <p:cViewPr>
      <p:scale>
        <a:sx n="33" d="100"/>
        <a:sy n="33" d="100"/>
      </p:scale>
      <p:origin x="0" y="-132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commentAuthors" Target="commentAuthor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98189325617816E-2"/>
          <c:y val="2.2988505747126436E-2"/>
          <c:w val="0.94844875710904608"/>
          <c:h val="0.70614633985798803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776880"/>
        <c:axId val="1235775248"/>
      </c:barChart>
      <c:catAx>
        <c:axId val="123577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35775248"/>
        <c:crosses val="autoZero"/>
        <c:auto val="1"/>
        <c:lblAlgn val="ctr"/>
        <c:lblOffset val="100"/>
        <c:noMultiLvlLbl val="0"/>
      </c:catAx>
      <c:valAx>
        <c:axId val="123577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35776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98189325617816E-2"/>
          <c:y val="2.2988505747126436E-2"/>
          <c:w val="0.94844875710904608"/>
          <c:h val="0.70614633985798803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777424"/>
        <c:axId val="1235769264"/>
      </c:barChart>
      <c:catAx>
        <c:axId val="123577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35769264"/>
        <c:crosses val="autoZero"/>
        <c:auto val="1"/>
        <c:lblAlgn val="ctr"/>
        <c:lblOffset val="100"/>
        <c:noMultiLvlLbl val="0"/>
      </c:catAx>
      <c:valAx>
        <c:axId val="123576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3577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4684B-0272-4CDE-8B54-7D49590869C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CCD8BE1-698D-438B-8FDA-15B66396B7F0}">
      <dgm:prSet phldrT="[Testo]"/>
      <dgm:spPr/>
      <dgm:t>
        <a:bodyPr/>
        <a:lstStyle/>
        <a:p>
          <a:r>
            <a:rPr lang="it-IT" b="1" dirty="0"/>
            <a:t>15. 5 .22</a:t>
          </a:r>
        </a:p>
      </dgm:t>
    </dgm:pt>
    <dgm:pt modelId="{A37FF898-B971-4DCE-A32E-44FF861A0B1B}" type="parTrans" cxnId="{D9947026-294F-4DCA-9680-48A28DD9D00F}">
      <dgm:prSet/>
      <dgm:spPr/>
      <dgm:t>
        <a:bodyPr/>
        <a:lstStyle/>
        <a:p>
          <a:endParaRPr lang="it-IT"/>
        </a:p>
      </dgm:t>
    </dgm:pt>
    <dgm:pt modelId="{AA5212B4-D373-4885-9B59-E7830FC76A3B}" type="sibTrans" cxnId="{D9947026-294F-4DCA-9680-48A28DD9D00F}">
      <dgm:prSet/>
      <dgm:spPr/>
      <dgm:t>
        <a:bodyPr/>
        <a:lstStyle/>
        <a:p>
          <a:endParaRPr lang="it-IT"/>
        </a:p>
      </dgm:t>
    </dgm:pt>
    <dgm:pt modelId="{252A7179-DF63-4A27-B5AB-9A6B6752A0CC}">
      <dgm:prSet phldrT="[Testo]"/>
      <dgm:spPr/>
      <dgm:t>
        <a:bodyPr/>
        <a:lstStyle/>
        <a:p>
          <a:r>
            <a:rPr lang="it-IT" dirty="0"/>
            <a:t>Comunicazione risultati ai ricercatori</a:t>
          </a:r>
        </a:p>
      </dgm:t>
    </dgm:pt>
    <dgm:pt modelId="{00F9862C-0214-45DC-805E-83098E84D481}" type="parTrans" cxnId="{CB8FE007-64AF-408B-B798-3C2C3166A232}">
      <dgm:prSet/>
      <dgm:spPr/>
      <dgm:t>
        <a:bodyPr/>
        <a:lstStyle/>
        <a:p>
          <a:endParaRPr lang="it-IT"/>
        </a:p>
      </dgm:t>
    </dgm:pt>
    <dgm:pt modelId="{FF94ED21-7940-4A1C-88F6-791903DB49AF}" type="sibTrans" cxnId="{CB8FE007-64AF-408B-B798-3C2C3166A232}">
      <dgm:prSet/>
      <dgm:spPr/>
      <dgm:t>
        <a:bodyPr/>
        <a:lstStyle/>
        <a:p>
          <a:endParaRPr lang="it-IT"/>
        </a:p>
      </dgm:t>
    </dgm:pt>
    <dgm:pt modelId="{B2262F20-0D35-445B-98FA-92644FEB846E}">
      <dgm:prSet/>
      <dgm:spPr/>
      <dgm:t>
        <a:bodyPr/>
        <a:lstStyle/>
        <a:p>
          <a:r>
            <a:rPr lang="it-IT" b="1" dirty="0"/>
            <a:t>30.7.22</a:t>
          </a:r>
        </a:p>
      </dgm:t>
    </dgm:pt>
    <dgm:pt modelId="{5FB00BD2-8707-4F06-AB60-E1E98A60CD26}" type="parTrans" cxnId="{6D24C782-9F44-4988-B56E-118B4C989ABD}">
      <dgm:prSet/>
      <dgm:spPr/>
      <dgm:t>
        <a:bodyPr/>
        <a:lstStyle/>
        <a:p>
          <a:endParaRPr lang="it-IT"/>
        </a:p>
      </dgm:t>
    </dgm:pt>
    <dgm:pt modelId="{C771C0C5-0ECD-4AA2-8343-50A0D366ADC6}" type="sibTrans" cxnId="{6D24C782-9F44-4988-B56E-118B4C989ABD}">
      <dgm:prSet/>
      <dgm:spPr/>
      <dgm:t>
        <a:bodyPr/>
        <a:lstStyle/>
        <a:p>
          <a:endParaRPr lang="it-IT"/>
        </a:p>
      </dgm:t>
    </dgm:pt>
    <dgm:pt modelId="{B58EAEE3-02CC-49BC-B041-3D9ABF12113E}">
      <dgm:prSet/>
      <dgm:spPr/>
      <dgm:t>
        <a:bodyPr/>
        <a:lstStyle/>
        <a:p>
          <a:r>
            <a:rPr lang="it-IT" b="1" dirty="0"/>
            <a:t>30.6.22</a:t>
          </a:r>
        </a:p>
      </dgm:t>
    </dgm:pt>
    <dgm:pt modelId="{15679E11-57D0-4217-A2CE-DE7959083C2B}" type="parTrans" cxnId="{6471ADED-623D-42AB-B161-91642C9484A1}">
      <dgm:prSet/>
      <dgm:spPr/>
      <dgm:t>
        <a:bodyPr/>
        <a:lstStyle/>
        <a:p>
          <a:endParaRPr lang="it-IT"/>
        </a:p>
      </dgm:t>
    </dgm:pt>
    <dgm:pt modelId="{83F58E2C-8B70-4559-A048-AD7FA81AADC3}" type="sibTrans" cxnId="{6471ADED-623D-42AB-B161-91642C9484A1}">
      <dgm:prSet/>
      <dgm:spPr/>
      <dgm:t>
        <a:bodyPr/>
        <a:lstStyle/>
        <a:p>
          <a:endParaRPr lang="it-IT"/>
        </a:p>
      </dgm:t>
    </dgm:pt>
    <dgm:pt modelId="{6267ECA7-B312-4E1B-84BE-547224AB1932}">
      <dgm:prSet/>
      <dgm:spPr/>
      <dgm:t>
        <a:bodyPr/>
        <a:lstStyle/>
        <a:p>
          <a:r>
            <a:rPr lang="it-IT" dirty="0"/>
            <a:t>Presentazione rapporto VQR 2015-19</a:t>
          </a:r>
        </a:p>
      </dgm:t>
    </dgm:pt>
    <dgm:pt modelId="{9651BCFB-7E53-4352-87C8-249632AE1A1B}" type="parTrans" cxnId="{82866C79-8A81-495B-8136-5EA270EADA35}">
      <dgm:prSet/>
      <dgm:spPr/>
      <dgm:t>
        <a:bodyPr/>
        <a:lstStyle/>
        <a:p>
          <a:endParaRPr lang="it-IT"/>
        </a:p>
      </dgm:t>
    </dgm:pt>
    <dgm:pt modelId="{556327BC-AF9F-412F-BB88-BDFCB3603FE6}" type="sibTrans" cxnId="{82866C79-8A81-495B-8136-5EA270EADA35}">
      <dgm:prSet/>
      <dgm:spPr/>
      <dgm:t>
        <a:bodyPr/>
        <a:lstStyle/>
        <a:p>
          <a:endParaRPr lang="it-IT"/>
        </a:p>
      </dgm:t>
    </dgm:pt>
    <dgm:pt modelId="{16A4F03B-873C-4C45-8BFD-40751DD9F306}">
      <dgm:prSet/>
      <dgm:spPr/>
      <dgm:t>
        <a:bodyPr/>
        <a:lstStyle/>
        <a:p>
          <a:r>
            <a:rPr lang="it-IT" dirty="0"/>
            <a:t>Pubblicazione elenco prodotti e casi di studio valutati</a:t>
          </a:r>
        </a:p>
      </dgm:t>
    </dgm:pt>
    <dgm:pt modelId="{CC696B88-68AE-4E47-82E2-405AFC7DEEB2}" type="parTrans" cxnId="{F8D93C08-32B1-49E4-AA98-FC2229056791}">
      <dgm:prSet/>
      <dgm:spPr/>
      <dgm:t>
        <a:bodyPr/>
        <a:lstStyle/>
        <a:p>
          <a:endParaRPr lang="it-IT"/>
        </a:p>
      </dgm:t>
    </dgm:pt>
    <dgm:pt modelId="{1B01F8E7-CDE5-48C7-BD55-5A5E5DF7AAB5}" type="sibTrans" cxnId="{F8D93C08-32B1-49E4-AA98-FC2229056791}">
      <dgm:prSet/>
      <dgm:spPr/>
      <dgm:t>
        <a:bodyPr/>
        <a:lstStyle/>
        <a:p>
          <a:endParaRPr lang="it-IT"/>
        </a:p>
      </dgm:t>
    </dgm:pt>
    <dgm:pt modelId="{B6BB840B-8B54-4CEC-A2AE-6DD6A2ABD449}">
      <dgm:prSet phldrT="[Testo]"/>
      <dgm:spPr/>
      <dgm:t>
        <a:bodyPr/>
        <a:lstStyle/>
        <a:p>
          <a:r>
            <a:rPr lang="it-IT" b="1" dirty="0"/>
            <a:t>25.4.22</a:t>
          </a:r>
        </a:p>
      </dgm:t>
    </dgm:pt>
    <dgm:pt modelId="{DD471654-6AA8-409D-A5E0-378E80910F34}" type="sibTrans" cxnId="{DCE721D1-83C4-47D8-8554-79826CFE80EF}">
      <dgm:prSet/>
      <dgm:spPr/>
      <dgm:t>
        <a:bodyPr/>
        <a:lstStyle/>
        <a:p>
          <a:endParaRPr lang="it-IT"/>
        </a:p>
      </dgm:t>
    </dgm:pt>
    <dgm:pt modelId="{36E739E2-5331-4574-9997-CDC8223A87BC}" type="parTrans" cxnId="{DCE721D1-83C4-47D8-8554-79826CFE80EF}">
      <dgm:prSet/>
      <dgm:spPr/>
      <dgm:t>
        <a:bodyPr/>
        <a:lstStyle/>
        <a:p>
          <a:endParaRPr lang="it-IT"/>
        </a:p>
      </dgm:t>
    </dgm:pt>
    <dgm:pt modelId="{F9F502EE-CA90-43D7-9971-73A1FBEDF244}">
      <dgm:prSet/>
      <dgm:spPr/>
      <dgm:t>
        <a:bodyPr/>
        <a:lstStyle/>
        <a:p>
          <a:r>
            <a:rPr lang="it-IT" dirty="0"/>
            <a:t>Comunicazione dati MUR per ISPD – Dipartimenti di eccellenza </a:t>
          </a:r>
          <a:endParaRPr lang="it-IT" dirty="0">
            <a:solidFill>
              <a:srgbClr val="FF0000"/>
            </a:solidFill>
          </a:endParaRPr>
        </a:p>
      </dgm:t>
    </dgm:pt>
    <dgm:pt modelId="{FAC41AF5-E6A1-42D1-83A9-AEF40002B611}" type="parTrans" cxnId="{93DE4A10-08F9-4561-95C5-BC9029C3A2AC}">
      <dgm:prSet/>
      <dgm:spPr/>
      <dgm:t>
        <a:bodyPr/>
        <a:lstStyle/>
        <a:p>
          <a:endParaRPr lang="it-IT"/>
        </a:p>
      </dgm:t>
    </dgm:pt>
    <dgm:pt modelId="{3F0120C8-DA07-403D-8EC1-1AFC76BB0E33}" type="sibTrans" cxnId="{93DE4A10-08F9-4561-95C5-BC9029C3A2AC}">
      <dgm:prSet/>
      <dgm:spPr/>
      <dgm:t>
        <a:bodyPr/>
        <a:lstStyle/>
        <a:p>
          <a:endParaRPr lang="it-IT"/>
        </a:p>
      </dgm:t>
    </dgm:pt>
    <dgm:pt modelId="{7703332F-3059-4943-AF73-BFCC3A843250}" type="pres">
      <dgm:prSet presAssocID="{8B64684B-0272-4CDE-8B54-7D49590869C3}" presName="linearFlow" presStyleCnt="0">
        <dgm:presLayoutVars>
          <dgm:dir/>
          <dgm:animLvl val="lvl"/>
          <dgm:resizeHandles val="exact"/>
        </dgm:presLayoutVars>
      </dgm:prSet>
      <dgm:spPr/>
    </dgm:pt>
    <dgm:pt modelId="{5103E8E3-A3FC-4A9A-9D68-4CBAA9B9C0DF}" type="pres">
      <dgm:prSet presAssocID="{B6BB840B-8B54-4CEC-A2AE-6DD6A2ABD449}" presName="composite" presStyleCnt="0"/>
      <dgm:spPr/>
    </dgm:pt>
    <dgm:pt modelId="{7286DEE7-FA15-4870-B941-B0C5E8C6DCC1}" type="pres">
      <dgm:prSet presAssocID="{B6BB840B-8B54-4CEC-A2AE-6DD6A2ABD449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B0CAB02F-7E27-4469-BE9C-20D2D842D42D}" type="pres">
      <dgm:prSet presAssocID="{B6BB840B-8B54-4CEC-A2AE-6DD6A2ABD449}" presName="descendantText" presStyleLbl="alignAcc1" presStyleIdx="0" presStyleCnt="4">
        <dgm:presLayoutVars>
          <dgm:bulletEnabled val="1"/>
        </dgm:presLayoutVars>
      </dgm:prSet>
      <dgm:spPr/>
    </dgm:pt>
    <dgm:pt modelId="{4C783C3D-9520-4300-B818-5845E61ED8DB}" type="pres">
      <dgm:prSet presAssocID="{DD471654-6AA8-409D-A5E0-378E80910F34}" presName="sp" presStyleCnt="0"/>
      <dgm:spPr/>
    </dgm:pt>
    <dgm:pt modelId="{D52A555C-B5D4-4C78-88EE-C3BE8F5B6042}" type="pres">
      <dgm:prSet presAssocID="{ACCD8BE1-698D-438B-8FDA-15B66396B7F0}" presName="composite" presStyleCnt="0"/>
      <dgm:spPr/>
    </dgm:pt>
    <dgm:pt modelId="{5611D8F1-B938-4687-8763-D38A82A6E39C}" type="pres">
      <dgm:prSet presAssocID="{ACCD8BE1-698D-438B-8FDA-15B66396B7F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1C9F920-2619-4EB2-BC9C-16FFFA39C45F}" type="pres">
      <dgm:prSet presAssocID="{ACCD8BE1-698D-438B-8FDA-15B66396B7F0}" presName="descendantText" presStyleLbl="alignAcc1" presStyleIdx="1" presStyleCnt="4">
        <dgm:presLayoutVars>
          <dgm:bulletEnabled val="1"/>
        </dgm:presLayoutVars>
      </dgm:prSet>
      <dgm:spPr/>
    </dgm:pt>
    <dgm:pt modelId="{62D65561-8CAA-4298-B06F-C41661DB08BD}" type="pres">
      <dgm:prSet presAssocID="{AA5212B4-D373-4885-9B59-E7830FC76A3B}" presName="sp" presStyleCnt="0"/>
      <dgm:spPr/>
    </dgm:pt>
    <dgm:pt modelId="{585C5B1B-5465-41B1-B278-D643517C3C22}" type="pres">
      <dgm:prSet presAssocID="{B58EAEE3-02CC-49BC-B041-3D9ABF12113E}" presName="composite" presStyleCnt="0"/>
      <dgm:spPr/>
    </dgm:pt>
    <dgm:pt modelId="{18EEAA28-C877-4C3A-9211-BAE983D66FF9}" type="pres">
      <dgm:prSet presAssocID="{B58EAEE3-02CC-49BC-B041-3D9ABF12113E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855A141-555A-410E-9D04-34B82AE5601F}" type="pres">
      <dgm:prSet presAssocID="{B58EAEE3-02CC-49BC-B041-3D9ABF12113E}" presName="descendantText" presStyleLbl="alignAcc1" presStyleIdx="2" presStyleCnt="4">
        <dgm:presLayoutVars>
          <dgm:bulletEnabled val="1"/>
        </dgm:presLayoutVars>
      </dgm:prSet>
      <dgm:spPr/>
    </dgm:pt>
    <dgm:pt modelId="{646557FF-5F03-4716-9140-746C23E823B9}" type="pres">
      <dgm:prSet presAssocID="{83F58E2C-8B70-4559-A048-AD7FA81AADC3}" presName="sp" presStyleCnt="0"/>
      <dgm:spPr/>
    </dgm:pt>
    <dgm:pt modelId="{1042E39A-5E57-4586-8E14-CCA1E048F47C}" type="pres">
      <dgm:prSet presAssocID="{B2262F20-0D35-445B-98FA-92644FEB846E}" presName="composite" presStyleCnt="0"/>
      <dgm:spPr/>
    </dgm:pt>
    <dgm:pt modelId="{FAD832E3-DA39-41BC-A1B0-EF59D2055C79}" type="pres">
      <dgm:prSet presAssocID="{B2262F20-0D35-445B-98FA-92644FEB846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82D4541-AD59-4B6F-9266-DCC2BD0AE429}" type="pres">
      <dgm:prSet presAssocID="{B2262F20-0D35-445B-98FA-92644FEB846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CB8FE007-64AF-408B-B798-3C2C3166A232}" srcId="{ACCD8BE1-698D-438B-8FDA-15B66396B7F0}" destId="{252A7179-DF63-4A27-B5AB-9A6B6752A0CC}" srcOrd="0" destOrd="0" parTransId="{00F9862C-0214-45DC-805E-83098E84D481}" sibTransId="{FF94ED21-7940-4A1C-88F6-791903DB49AF}"/>
    <dgm:cxn modelId="{F8D93C08-32B1-49E4-AA98-FC2229056791}" srcId="{B2262F20-0D35-445B-98FA-92644FEB846E}" destId="{16A4F03B-873C-4C45-8BFD-40751DD9F306}" srcOrd="0" destOrd="0" parTransId="{CC696B88-68AE-4E47-82E2-405AFC7DEEB2}" sibTransId="{1B01F8E7-CDE5-48C7-BD55-5A5E5DF7AAB5}"/>
    <dgm:cxn modelId="{4B2C670B-F0D5-4F3C-84AB-8ED9C6091855}" type="presOf" srcId="{6267ECA7-B312-4E1B-84BE-547224AB1932}" destId="{2855A141-555A-410E-9D04-34B82AE5601F}" srcOrd="0" destOrd="0" presId="urn:microsoft.com/office/officeart/2005/8/layout/chevron2"/>
    <dgm:cxn modelId="{93DE4A10-08F9-4561-95C5-BC9029C3A2AC}" srcId="{B6BB840B-8B54-4CEC-A2AE-6DD6A2ABD449}" destId="{F9F502EE-CA90-43D7-9971-73A1FBEDF244}" srcOrd="0" destOrd="0" parTransId="{FAC41AF5-E6A1-42D1-83A9-AEF40002B611}" sibTransId="{3F0120C8-DA07-403D-8EC1-1AFC76BB0E33}"/>
    <dgm:cxn modelId="{F4AA1421-F99C-419D-8C39-2379D01326C3}" type="presOf" srcId="{B2262F20-0D35-445B-98FA-92644FEB846E}" destId="{FAD832E3-DA39-41BC-A1B0-EF59D2055C79}" srcOrd="0" destOrd="0" presId="urn:microsoft.com/office/officeart/2005/8/layout/chevron2"/>
    <dgm:cxn modelId="{D9947026-294F-4DCA-9680-48A28DD9D00F}" srcId="{8B64684B-0272-4CDE-8B54-7D49590869C3}" destId="{ACCD8BE1-698D-438B-8FDA-15B66396B7F0}" srcOrd="1" destOrd="0" parTransId="{A37FF898-B971-4DCE-A32E-44FF861A0B1B}" sibTransId="{AA5212B4-D373-4885-9B59-E7830FC76A3B}"/>
    <dgm:cxn modelId="{33378F5F-739D-496B-B576-8A46207791A9}" type="presOf" srcId="{F9F502EE-CA90-43D7-9971-73A1FBEDF244}" destId="{B0CAB02F-7E27-4469-BE9C-20D2D842D42D}" srcOrd="0" destOrd="0" presId="urn:microsoft.com/office/officeart/2005/8/layout/chevron2"/>
    <dgm:cxn modelId="{EF721E4A-B089-4EE8-AAFC-B1FB8ACC7D2C}" type="presOf" srcId="{B58EAEE3-02CC-49BC-B041-3D9ABF12113E}" destId="{18EEAA28-C877-4C3A-9211-BAE983D66FF9}" srcOrd="0" destOrd="0" presId="urn:microsoft.com/office/officeart/2005/8/layout/chevron2"/>
    <dgm:cxn modelId="{82866C79-8A81-495B-8136-5EA270EADA35}" srcId="{B58EAEE3-02CC-49BC-B041-3D9ABF12113E}" destId="{6267ECA7-B312-4E1B-84BE-547224AB1932}" srcOrd="0" destOrd="0" parTransId="{9651BCFB-7E53-4352-87C8-249632AE1A1B}" sibTransId="{556327BC-AF9F-412F-BB88-BDFCB3603FE6}"/>
    <dgm:cxn modelId="{6D24C782-9F44-4988-B56E-118B4C989ABD}" srcId="{8B64684B-0272-4CDE-8B54-7D49590869C3}" destId="{B2262F20-0D35-445B-98FA-92644FEB846E}" srcOrd="3" destOrd="0" parTransId="{5FB00BD2-8707-4F06-AB60-E1E98A60CD26}" sibTransId="{C771C0C5-0ECD-4AA2-8343-50A0D366ADC6}"/>
    <dgm:cxn modelId="{DF19DA93-7ED3-4D56-95D8-CF3981DCDF54}" type="presOf" srcId="{16A4F03B-873C-4C45-8BFD-40751DD9F306}" destId="{382D4541-AD59-4B6F-9266-DCC2BD0AE429}" srcOrd="0" destOrd="0" presId="urn:microsoft.com/office/officeart/2005/8/layout/chevron2"/>
    <dgm:cxn modelId="{09E40CA4-7E31-49AF-8E00-8175C418E2AB}" type="presOf" srcId="{B6BB840B-8B54-4CEC-A2AE-6DD6A2ABD449}" destId="{7286DEE7-FA15-4870-B941-B0C5E8C6DCC1}" srcOrd="0" destOrd="0" presId="urn:microsoft.com/office/officeart/2005/8/layout/chevron2"/>
    <dgm:cxn modelId="{8FF04BCE-7007-4256-886D-B776CB2DCA4C}" type="presOf" srcId="{ACCD8BE1-698D-438B-8FDA-15B66396B7F0}" destId="{5611D8F1-B938-4687-8763-D38A82A6E39C}" srcOrd="0" destOrd="0" presId="urn:microsoft.com/office/officeart/2005/8/layout/chevron2"/>
    <dgm:cxn modelId="{DCE721D1-83C4-47D8-8554-79826CFE80EF}" srcId="{8B64684B-0272-4CDE-8B54-7D49590869C3}" destId="{B6BB840B-8B54-4CEC-A2AE-6DD6A2ABD449}" srcOrd="0" destOrd="0" parTransId="{36E739E2-5331-4574-9997-CDC8223A87BC}" sibTransId="{DD471654-6AA8-409D-A5E0-378E80910F34}"/>
    <dgm:cxn modelId="{694734EB-BC34-40EC-B650-B2E8D97408D4}" type="presOf" srcId="{252A7179-DF63-4A27-B5AB-9A6B6752A0CC}" destId="{71C9F920-2619-4EB2-BC9C-16FFFA39C45F}" srcOrd="0" destOrd="0" presId="urn:microsoft.com/office/officeart/2005/8/layout/chevron2"/>
    <dgm:cxn modelId="{6471ADED-623D-42AB-B161-91642C9484A1}" srcId="{8B64684B-0272-4CDE-8B54-7D49590869C3}" destId="{B58EAEE3-02CC-49BC-B041-3D9ABF12113E}" srcOrd="2" destOrd="0" parTransId="{15679E11-57D0-4217-A2CE-DE7959083C2B}" sibTransId="{83F58E2C-8B70-4559-A048-AD7FA81AADC3}"/>
    <dgm:cxn modelId="{A55F61F1-4D73-4253-A7D6-1C10E346C8DD}" type="presOf" srcId="{8B64684B-0272-4CDE-8B54-7D49590869C3}" destId="{7703332F-3059-4943-AF73-BFCC3A843250}" srcOrd="0" destOrd="0" presId="urn:microsoft.com/office/officeart/2005/8/layout/chevron2"/>
    <dgm:cxn modelId="{52A8770B-FF9F-4454-9CE6-3B56A94B94B5}" type="presParOf" srcId="{7703332F-3059-4943-AF73-BFCC3A843250}" destId="{5103E8E3-A3FC-4A9A-9D68-4CBAA9B9C0DF}" srcOrd="0" destOrd="0" presId="urn:microsoft.com/office/officeart/2005/8/layout/chevron2"/>
    <dgm:cxn modelId="{1CB986D6-CBCA-4791-90E0-3EB0A7E999C5}" type="presParOf" srcId="{5103E8E3-A3FC-4A9A-9D68-4CBAA9B9C0DF}" destId="{7286DEE7-FA15-4870-B941-B0C5E8C6DCC1}" srcOrd="0" destOrd="0" presId="urn:microsoft.com/office/officeart/2005/8/layout/chevron2"/>
    <dgm:cxn modelId="{8512FCEE-9C2C-480B-ACE4-831CC844CFB9}" type="presParOf" srcId="{5103E8E3-A3FC-4A9A-9D68-4CBAA9B9C0DF}" destId="{B0CAB02F-7E27-4469-BE9C-20D2D842D42D}" srcOrd="1" destOrd="0" presId="urn:microsoft.com/office/officeart/2005/8/layout/chevron2"/>
    <dgm:cxn modelId="{5AC3C718-366D-434D-8B2A-4B999C089F8C}" type="presParOf" srcId="{7703332F-3059-4943-AF73-BFCC3A843250}" destId="{4C783C3D-9520-4300-B818-5845E61ED8DB}" srcOrd="1" destOrd="0" presId="urn:microsoft.com/office/officeart/2005/8/layout/chevron2"/>
    <dgm:cxn modelId="{E2B6ECDD-382D-4688-B42D-3E78EC793E94}" type="presParOf" srcId="{7703332F-3059-4943-AF73-BFCC3A843250}" destId="{D52A555C-B5D4-4C78-88EE-C3BE8F5B6042}" srcOrd="2" destOrd="0" presId="urn:microsoft.com/office/officeart/2005/8/layout/chevron2"/>
    <dgm:cxn modelId="{16AE9C38-362B-45C9-AE43-DDEEB6BA1026}" type="presParOf" srcId="{D52A555C-B5D4-4C78-88EE-C3BE8F5B6042}" destId="{5611D8F1-B938-4687-8763-D38A82A6E39C}" srcOrd="0" destOrd="0" presId="urn:microsoft.com/office/officeart/2005/8/layout/chevron2"/>
    <dgm:cxn modelId="{D7202D81-109D-450D-BDAC-6609A6BE88F0}" type="presParOf" srcId="{D52A555C-B5D4-4C78-88EE-C3BE8F5B6042}" destId="{71C9F920-2619-4EB2-BC9C-16FFFA39C45F}" srcOrd="1" destOrd="0" presId="urn:microsoft.com/office/officeart/2005/8/layout/chevron2"/>
    <dgm:cxn modelId="{5D785222-41D2-45FB-AD70-2BC0FD2999AB}" type="presParOf" srcId="{7703332F-3059-4943-AF73-BFCC3A843250}" destId="{62D65561-8CAA-4298-B06F-C41661DB08BD}" srcOrd="3" destOrd="0" presId="urn:microsoft.com/office/officeart/2005/8/layout/chevron2"/>
    <dgm:cxn modelId="{58A58E6B-EDDE-4370-8220-E9DE850116C7}" type="presParOf" srcId="{7703332F-3059-4943-AF73-BFCC3A843250}" destId="{585C5B1B-5465-41B1-B278-D643517C3C22}" srcOrd="4" destOrd="0" presId="urn:microsoft.com/office/officeart/2005/8/layout/chevron2"/>
    <dgm:cxn modelId="{AAD03646-AA69-4CBC-8AE0-E04241B77182}" type="presParOf" srcId="{585C5B1B-5465-41B1-B278-D643517C3C22}" destId="{18EEAA28-C877-4C3A-9211-BAE983D66FF9}" srcOrd="0" destOrd="0" presId="urn:microsoft.com/office/officeart/2005/8/layout/chevron2"/>
    <dgm:cxn modelId="{36362303-02CB-4BE5-91D3-AEAFCFCC9111}" type="presParOf" srcId="{585C5B1B-5465-41B1-B278-D643517C3C22}" destId="{2855A141-555A-410E-9D04-34B82AE5601F}" srcOrd="1" destOrd="0" presId="urn:microsoft.com/office/officeart/2005/8/layout/chevron2"/>
    <dgm:cxn modelId="{DEEBB56D-63DB-4ADC-A672-F041683FDA98}" type="presParOf" srcId="{7703332F-3059-4943-AF73-BFCC3A843250}" destId="{646557FF-5F03-4716-9140-746C23E823B9}" srcOrd="5" destOrd="0" presId="urn:microsoft.com/office/officeart/2005/8/layout/chevron2"/>
    <dgm:cxn modelId="{E4D68CB4-44F1-4FC2-BB7D-B8CF002B8081}" type="presParOf" srcId="{7703332F-3059-4943-AF73-BFCC3A843250}" destId="{1042E39A-5E57-4586-8E14-CCA1E048F47C}" srcOrd="6" destOrd="0" presId="urn:microsoft.com/office/officeart/2005/8/layout/chevron2"/>
    <dgm:cxn modelId="{48B9BD51-0CA2-42F3-9F9A-ED0ADADF1215}" type="presParOf" srcId="{1042E39A-5E57-4586-8E14-CCA1E048F47C}" destId="{FAD832E3-DA39-41BC-A1B0-EF59D2055C79}" srcOrd="0" destOrd="0" presId="urn:microsoft.com/office/officeart/2005/8/layout/chevron2"/>
    <dgm:cxn modelId="{D64D167A-85F5-4035-8F20-2DB7922EF7B0}" type="presParOf" srcId="{1042E39A-5E57-4586-8E14-CCA1E048F47C}" destId="{382D4541-AD59-4B6F-9266-DCC2BD0AE42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6DEE7-FA15-4870-B941-B0C5E8C6DCC1}">
      <dsp:nvSpPr>
        <dsp:cNvPr id="0" name=""/>
        <dsp:cNvSpPr/>
      </dsp:nvSpPr>
      <dsp:spPr>
        <a:xfrm rot="5400000">
          <a:off x="-175780" y="177599"/>
          <a:ext cx="1171867" cy="8203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25.4.22</a:t>
          </a:r>
        </a:p>
      </dsp:txBody>
      <dsp:txXfrm rot="-5400000">
        <a:off x="1" y="411973"/>
        <a:ext cx="820307" cy="351560"/>
      </dsp:txXfrm>
    </dsp:sp>
    <dsp:sp modelId="{B0CAB02F-7E27-4469-BE9C-20D2D842D42D}">
      <dsp:nvSpPr>
        <dsp:cNvPr id="0" name=""/>
        <dsp:cNvSpPr/>
      </dsp:nvSpPr>
      <dsp:spPr>
        <a:xfrm rot="5400000">
          <a:off x="3031420" y="-2209293"/>
          <a:ext cx="761714" cy="5183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300" kern="1200" dirty="0"/>
            <a:t>Comunicazione dati MUR per ISPD – Dipartimenti di eccellenza </a:t>
          </a:r>
          <a:endParaRPr lang="it-IT" sz="2300" kern="1200" dirty="0">
            <a:solidFill>
              <a:srgbClr val="FF0000"/>
            </a:solidFill>
          </a:endParaRPr>
        </a:p>
      </dsp:txBody>
      <dsp:txXfrm rot="-5400000">
        <a:off x="820307" y="39004"/>
        <a:ext cx="5146756" cy="687346"/>
      </dsp:txXfrm>
    </dsp:sp>
    <dsp:sp modelId="{5611D8F1-B938-4687-8763-D38A82A6E39C}">
      <dsp:nvSpPr>
        <dsp:cNvPr id="0" name=""/>
        <dsp:cNvSpPr/>
      </dsp:nvSpPr>
      <dsp:spPr>
        <a:xfrm rot="5400000">
          <a:off x="-175780" y="1201684"/>
          <a:ext cx="1171867" cy="8203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15. 5 .22</a:t>
          </a:r>
        </a:p>
      </dsp:txBody>
      <dsp:txXfrm rot="-5400000">
        <a:off x="1" y="1436058"/>
        <a:ext cx="820307" cy="351560"/>
      </dsp:txXfrm>
    </dsp:sp>
    <dsp:sp modelId="{71C9F920-2619-4EB2-BC9C-16FFFA39C45F}">
      <dsp:nvSpPr>
        <dsp:cNvPr id="0" name=""/>
        <dsp:cNvSpPr/>
      </dsp:nvSpPr>
      <dsp:spPr>
        <a:xfrm rot="5400000">
          <a:off x="3031420" y="-1185208"/>
          <a:ext cx="761714" cy="5183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300" kern="1200" dirty="0"/>
            <a:t>Comunicazione risultati ai ricercatori</a:t>
          </a:r>
        </a:p>
      </dsp:txBody>
      <dsp:txXfrm rot="-5400000">
        <a:off x="820307" y="1063089"/>
        <a:ext cx="5146756" cy="687346"/>
      </dsp:txXfrm>
    </dsp:sp>
    <dsp:sp modelId="{18EEAA28-C877-4C3A-9211-BAE983D66FF9}">
      <dsp:nvSpPr>
        <dsp:cNvPr id="0" name=""/>
        <dsp:cNvSpPr/>
      </dsp:nvSpPr>
      <dsp:spPr>
        <a:xfrm rot="5400000">
          <a:off x="-175780" y="2225769"/>
          <a:ext cx="1171867" cy="8203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30.6.22</a:t>
          </a:r>
        </a:p>
      </dsp:txBody>
      <dsp:txXfrm rot="-5400000">
        <a:off x="1" y="2460143"/>
        <a:ext cx="820307" cy="351560"/>
      </dsp:txXfrm>
    </dsp:sp>
    <dsp:sp modelId="{2855A141-555A-410E-9D04-34B82AE5601F}">
      <dsp:nvSpPr>
        <dsp:cNvPr id="0" name=""/>
        <dsp:cNvSpPr/>
      </dsp:nvSpPr>
      <dsp:spPr>
        <a:xfrm rot="5400000">
          <a:off x="3031420" y="-161123"/>
          <a:ext cx="761714" cy="5183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300" kern="1200" dirty="0"/>
            <a:t>Presentazione rapporto VQR 2015-19</a:t>
          </a:r>
        </a:p>
      </dsp:txBody>
      <dsp:txXfrm rot="-5400000">
        <a:off x="820307" y="2087174"/>
        <a:ext cx="5146756" cy="687346"/>
      </dsp:txXfrm>
    </dsp:sp>
    <dsp:sp modelId="{FAD832E3-DA39-41BC-A1B0-EF59D2055C79}">
      <dsp:nvSpPr>
        <dsp:cNvPr id="0" name=""/>
        <dsp:cNvSpPr/>
      </dsp:nvSpPr>
      <dsp:spPr>
        <a:xfrm rot="5400000">
          <a:off x="-175780" y="3249854"/>
          <a:ext cx="1171867" cy="8203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30.7.22</a:t>
          </a:r>
        </a:p>
      </dsp:txBody>
      <dsp:txXfrm rot="-5400000">
        <a:off x="1" y="3484228"/>
        <a:ext cx="820307" cy="351560"/>
      </dsp:txXfrm>
    </dsp:sp>
    <dsp:sp modelId="{382D4541-AD59-4B6F-9266-DCC2BD0AE429}">
      <dsp:nvSpPr>
        <dsp:cNvPr id="0" name=""/>
        <dsp:cNvSpPr/>
      </dsp:nvSpPr>
      <dsp:spPr>
        <a:xfrm rot="5400000">
          <a:off x="3031420" y="862961"/>
          <a:ext cx="761714" cy="5183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300" kern="1200" dirty="0"/>
            <a:t>Pubblicazione elenco prodotti e casi di studio valutati</a:t>
          </a:r>
        </a:p>
      </dsp:txBody>
      <dsp:txXfrm rot="-5400000">
        <a:off x="820307" y="3111258"/>
        <a:ext cx="5146756" cy="687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7.9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2.7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4.9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5.4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7.9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8.6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9.9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24575,'3'0'0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2.7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4.9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5.4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8.6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9.9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24575,'3'0'0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2.7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4.9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25.4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7.9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8.6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7T15:41:19.9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24575,'3'0'0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9CCFE-9AFC-416D-B39D-D63D91239DD6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A8D03-9D82-4E9A-BF8D-25A57C80D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87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>
            <a:lvl1pPr marL="0" indent="0" algn="ctr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altLang="ja-JP" sz="1500" dirty="0">
              <a:solidFill>
                <a:srgbClr val="000000"/>
              </a:solidFill>
              <a:latin typeface="Arial Narrow" pitchFamily="34" charset="0"/>
              <a:ea typeface="新細明體" pitchFamily="1" charset="-120"/>
            </a:endParaRPr>
          </a:p>
        </p:txBody>
      </p:sp>
      <p:sp>
        <p:nvSpPr>
          <p:cNvPr id="7" name="Rettangolo 6"/>
          <p:cNvSpPr/>
          <p:nvPr userDrawn="1"/>
        </p:nvSpPr>
        <p:spPr>
          <a:xfrm>
            <a:off x="0" y="0"/>
            <a:ext cx="9144000" cy="1916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9" name="Rettangolo 8"/>
          <p:cNvSpPr/>
          <p:nvPr userDrawn="1"/>
        </p:nvSpPr>
        <p:spPr>
          <a:xfrm flipV="1">
            <a:off x="0" y="6741368"/>
            <a:ext cx="9144000" cy="1623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highlight>
                <a:srgbClr val="FFFF00"/>
              </a:highlight>
            </a:endParaRPr>
          </a:p>
        </p:txBody>
      </p:sp>
      <p:pic>
        <p:nvPicPr>
          <p:cNvPr id="10" name="Immagine 9" descr="anvu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4655" y="73891"/>
            <a:ext cx="9005454" cy="177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4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836714"/>
            <a:ext cx="8229600" cy="5390059"/>
          </a:xfrm>
        </p:spPr>
        <p:txBody>
          <a:bodyPr>
            <a:normAutofit/>
          </a:bodyPr>
          <a:lstStyle>
            <a:lvl1pPr>
              <a:defRPr sz="1500">
                <a:latin typeface="+mj-lt"/>
              </a:defRPr>
            </a:lvl1pPr>
            <a:lvl2pPr>
              <a:defRPr sz="1350">
                <a:latin typeface="+mj-lt"/>
              </a:defRPr>
            </a:lvl2pPr>
            <a:lvl3pPr>
              <a:defRPr sz="1200">
                <a:latin typeface="+mn-lt"/>
              </a:defRPr>
            </a:lvl3pPr>
            <a:lvl4pPr>
              <a:defRPr sz="1050">
                <a:latin typeface="+mj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Titolo 4"/>
          <p:cNvSpPr>
            <a:spLocks noGrp="1"/>
          </p:cNvSpPr>
          <p:nvPr>
            <p:ph type="title" idx="4294967295" hasCustomPrompt="1"/>
          </p:nvPr>
        </p:nvSpPr>
        <p:spPr>
          <a:xfrm>
            <a:off x="651838" y="143660"/>
            <a:ext cx="8229600" cy="836712"/>
          </a:xfrm>
          <a:prstGeom prst="rect">
            <a:avLst/>
          </a:prstGeom>
        </p:spPr>
        <p:txBody>
          <a:bodyPr>
            <a:normAutofit/>
          </a:bodyPr>
          <a:lstStyle>
            <a:lvl1pPr marL="147638" indent="-147638">
              <a:spcBef>
                <a:spcPct val="20000"/>
              </a:spcBef>
              <a:defRPr sz="2100" b="0">
                <a:solidFill>
                  <a:srgbClr val="0070C0"/>
                </a:solidFill>
                <a:latin typeface="+mn-lt"/>
              </a:defRPr>
            </a:lvl1pPr>
          </a:lstStyle>
          <a:p>
            <a:pPr marL="196850" indent="-196850">
              <a:spcBef>
                <a:spcPct val="20000"/>
              </a:spcBef>
            </a:pPr>
            <a:r>
              <a:rPr lang="en-US" altLang="ja-JP" sz="2100" b="1" dirty="0">
                <a:latin typeface="Arial Narrow" pitchFamily="1" charset="0"/>
                <a:ea typeface="新細明體" pitchFamily="1" charset="-120"/>
              </a:rPr>
              <a:t>Use Calibri 28 </a:t>
            </a:r>
            <a:r>
              <a:rPr lang="en-US" altLang="ja-JP" sz="2100" b="1" dirty="0" err="1">
                <a:latin typeface="Arial Narrow" pitchFamily="1" charset="0"/>
                <a:ea typeface="新細明體" pitchFamily="1" charset="-120"/>
              </a:rPr>
              <a:t>pt</a:t>
            </a:r>
            <a:r>
              <a:rPr lang="en-US" altLang="ja-JP" sz="2100" b="1" dirty="0">
                <a:latin typeface="Arial Narrow" pitchFamily="1" charset="0"/>
                <a:ea typeface="新細明體" pitchFamily="1" charset="-120"/>
              </a:rPr>
              <a:t> font for the title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96059"/>
            <a:ext cx="616342" cy="496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F8AA-E210-4526-83FB-7F3D269411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90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A71FA-D273-4D7E-81DB-F7865EBCA20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D22A-A241-4F3B-8178-1140C7BCCD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98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1560" y="836714"/>
            <a:ext cx="8229600" cy="5390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F8AA-E210-4526-83FB-7F3D269411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44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225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10" Type="http://schemas.openxmlformats.org/officeDocument/2006/relationships/customXml" Target="../ink/ink6.xml"/><Relationship Id="rId4" Type="http://schemas.openxmlformats.org/officeDocument/2006/relationships/image" Target="../media/image7.png"/><Relationship Id="rId9" Type="http://schemas.openxmlformats.org/officeDocument/2006/relationships/customXml" Target="../ink/ink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7" Type="http://schemas.openxmlformats.org/officeDocument/2006/relationships/image" Target="../media/image9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customXml" Target="../ink/ink8.xml"/><Relationship Id="rId10" Type="http://schemas.openxmlformats.org/officeDocument/2006/relationships/customXml" Target="../ink/ink12.xml"/><Relationship Id="rId4" Type="http://schemas.openxmlformats.org/officeDocument/2006/relationships/image" Target="../media/image70.png"/><Relationship Id="rId9" Type="http://schemas.openxmlformats.org/officeDocument/2006/relationships/customXml" Target="../ink/ink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3" Type="http://schemas.openxmlformats.org/officeDocument/2006/relationships/customXml" Target="../ink/ink13.xml"/><Relationship Id="rId7" Type="http://schemas.openxmlformats.org/officeDocument/2006/relationships/image" Target="../media/image80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.xml"/><Relationship Id="rId5" Type="http://schemas.openxmlformats.org/officeDocument/2006/relationships/customXml" Target="../ink/ink14.xml"/><Relationship Id="rId10" Type="http://schemas.openxmlformats.org/officeDocument/2006/relationships/customXml" Target="../ink/ink18.xml"/><Relationship Id="rId4" Type="http://schemas.openxmlformats.org/officeDocument/2006/relationships/image" Target="../media/image71.png"/><Relationship Id="rId9" Type="http://schemas.openxmlformats.org/officeDocument/2006/relationships/customXml" Target="../ink/ink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9D6B2A-3195-4D16-9D08-74F7E4ABD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045" y="2059781"/>
            <a:ext cx="7772400" cy="4219099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>
              <a:spcBef>
                <a:spcPts val="5400"/>
              </a:spcBef>
              <a:spcAft>
                <a:spcPts val="1500"/>
              </a:spcAft>
            </a:pPr>
            <a:r>
              <a:rPr lang="it-IT" sz="3600" b="1" dirty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Valutazione della Qualità della Ricerca 2015-2019 </a:t>
            </a:r>
            <a:br>
              <a:rPr lang="it-IT" sz="1800" kern="1400" spc="25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sz="3600" b="1" dirty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it-IT" sz="2800" dirty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2800" dirty="0">
                <a:ln>
                  <a:solidFill>
                    <a:schemeClr val="tx2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Roma, 13 aprile 2022</a:t>
            </a:r>
          </a:p>
        </p:txBody>
      </p:sp>
    </p:spTree>
    <p:extLst>
      <p:ext uri="{BB962C8B-B14F-4D97-AF65-F5344CB8AC3E}">
        <p14:creationId xmlns:p14="http://schemas.microsoft.com/office/powerpoint/2010/main" val="1238753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>
              <a:xfrm>
                <a:off x="375108" y="979519"/>
                <a:ext cx="8565502" cy="537768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it-IT" sz="1800" i="1" dirty="0">
                    <a:solidFill>
                      <a:srgbClr val="333333"/>
                    </a:solidFill>
                    <a:effectLst/>
                    <a:latin typeface="+mn-lt"/>
                  </a:rPr>
                  <a:t>PUNTEGGIO COMPLESSIVO </a:t>
                </a:r>
                <a:r>
                  <a:rPr lang="it-IT" sz="1800" i="1" dirty="0">
                    <a:solidFill>
                      <a:srgbClr val="FF0000"/>
                    </a:solidFill>
                    <a:effectLst/>
                    <a:latin typeface="+mn-lt"/>
                  </a:rPr>
                  <a:t>(Somma dei punteggi ottenuti dai prodotti nell’insieme di riferimento)</a:t>
                </a:r>
                <a:r>
                  <a:rPr lang="it-IT" sz="1800" i="1" dirty="0">
                    <a:solidFill>
                      <a:srgbClr val="333333"/>
                    </a:solidFill>
                    <a:effectLst/>
                    <a:latin typeface="+mn-lt"/>
                  </a:rPr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𝐸𝐶𝑅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+0.8∙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𝐸𝐶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+0.5∙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+0.2∙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𝑆𝑈𝐹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+0∙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it-IT" sz="1800" i="1" dirty="0">
                    <a:solidFill>
                      <a:srgbClr val="333333"/>
                    </a:solidFill>
                    <a:effectLst/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it-IT" dirty="0">
                  <a:latin typeface="+mn-lt"/>
                </a:endParaRPr>
              </a:p>
              <a:p>
                <a:pPr marL="0" indent="0">
                  <a:buNone/>
                </a:pPr>
                <a:endParaRPr lang="en-US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sz="1800" i="1" dirty="0">
                    <a:solidFill>
                      <a:srgbClr val="333333"/>
                    </a:solidFill>
                    <a:latin typeface="+mn-lt"/>
                  </a:rPr>
                  <a:t>PUNTEGGIO MEDIO </a:t>
                </a:r>
                <a:r>
                  <a:rPr lang="en-US" sz="1800" i="1" dirty="0">
                    <a:solidFill>
                      <a:srgbClr val="FF0000"/>
                    </a:solidFill>
                    <a:latin typeface="+mn-lt"/>
                  </a:rPr>
                  <a:t>(</a:t>
                </a:r>
                <a:r>
                  <a:rPr lang="en-US" sz="1800" i="1" dirty="0" err="1">
                    <a:solidFill>
                      <a:srgbClr val="FF0000"/>
                    </a:solidFill>
                    <a:latin typeface="+mn-lt"/>
                  </a:rPr>
                  <a:t>Punteggio</a:t>
                </a:r>
                <a:r>
                  <a:rPr lang="en-US" sz="1800" i="1" dirty="0">
                    <a:solidFill>
                      <a:srgbClr val="FF0000"/>
                    </a:solidFill>
                    <a:latin typeface="+mn-lt"/>
                  </a:rPr>
                  <a:t> </a:t>
                </a:r>
                <a:r>
                  <a:rPr lang="en-US" sz="1800" i="1" dirty="0" err="1">
                    <a:solidFill>
                      <a:srgbClr val="FF0000"/>
                    </a:solidFill>
                    <a:latin typeface="+mn-lt"/>
                  </a:rPr>
                  <a:t>complessivo</a:t>
                </a:r>
                <a:r>
                  <a:rPr lang="en-US" sz="1800" i="1" dirty="0">
                    <a:solidFill>
                      <a:srgbClr val="FF0000"/>
                    </a:solidFill>
                    <a:latin typeface="+mn-lt"/>
                  </a:rPr>
                  <a:t> / </a:t>
                </a:r>
                <a:r>
                  <a:rPr lang="en-US" sz="1800" i="1" dirty="0" err="1">
                    <a:solidFill>
                      <a:srgbClr val="FF0000"/>
                    </a:solidFill>
                    <a:latin typeface="+mn-lt"/>
                  </a:rPr>
                  <a:t>numero</a:t>
                </a:r>
                <a:r>
                  <a:rPr lang="en-US" sz="1800" i="1" dirty="0">
                    <a:solidFill>
                      <a:srgbClr val="FF0000"/>
                    </a:solidFill>
                    <a:latin typeface="+mn-lt"/>
                  </a:rPr>
                  <a:t> di </a:t>
                </a:r>
                <a:r>
                  <a:rPr lang="en-US" sz="1800" i="1" dirty="0" err="1">
                    <a:solidFill>
                      <a:srgbClr val="FF0000"/>
                    </a:solidFill>
                    <a:latin typeface="+mn-lt"/>
                  </a:rPr>
                  <a:t>prodotti</a:t>
                </a:r>
                <a:r>
                  <a:rPr lang="en-US" sz="1800" i="1" dirty="0">
                    <a:solidFill>
                      <a:srgbClr val="FF0000"/>
                    </a:solidFill>
                    <a:latin typeface="+mn-lt"/>
                  </a:rPr>
                  <a:t>; Valore ≤ 1):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 i="1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it-IT" sz="18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1800" i="1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1800" b="0" i="1" smtClean="0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b="0" i="1" smtClean="0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1800" i="1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1800" b="0" i="1" smtClean="0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b="0" i="1" smtClean="0">
                                <a:solidFill>
                                  <a:srgbClr val="333333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1800" dirty="0">
                    <a:solidFill>
                      <a:srgbClr val="333333"/>
                    </a:solidFill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0" indent="0">
                  <a:buNone/>
                </a:pPr>
                <a:endParaRPr lang="it-IT" sz="1800" i="1" dirty="0">
                  <a:solidFill>
                    <a:srgbClr val="333333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INDICATORE QUALITATIVO R </a:t>
                </a:r>
                <a:r>
                  <a:rPr lang="it-IT" sz="1800" i="1" dirty="0">
                    <a:solidFill>
                      <a:srgbClr val="FF0000"/>
                    </a:solidFill>
                    <a:latin typeface="+mn-lt"/>
                  </a:rPr>
                  <a:t>(PUNTEGGIO MEDIO/ PUNTEGGIO MEDIO dell’insieme di riferimento; R  ≥ 0; SE R  &lt; 1 qualità inferiore alla media; SE R &gt; 1 qualità superiore alla media)</a:t>
                </a:r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it-IT" sz="1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IST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it-IT" sz="1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IST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it-IT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den>
                    </m:f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num>
                      <m:den>
                        <m:f>
                          <m:fPr>
                            <m:type m:val="skw"/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r>
                  <a:rPr lang="it-IT" sz="1800" dirty="0"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it-IT" sz="1800" i="1" dirty="0">
                  <a:solidFill>
                    <a:srgbClr val="333333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IRAS DI AREA </a:t>
                </a:r>
                <a:r>
                  <a:rPr lang="it-IT" sz="1800" i="1" dirty="0">
                    <a:solidFill>
                      <a:srgbClr val="FF0000"/>
                    </a:solidFill>
                    <a:latin typeface="+mn-lt"/>
                  </a:rPr>
                  <a:t>(INDICATORE QUALI-QUANTITATIVO; PARI a R x % prodotti attesi):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800" i="1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𝐼𝑅𝐴𝑆</m:t>
                          </m:r>
                        </m:e>
                        <m:sub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𝑖</m:t>
                          </m:r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𝑗</m:t>
                          </m:r>
                        </m:sub>
                      </m:sSub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18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naryPr>
                            <m:sub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𝑘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𝐼𝑆𝑇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𝑘</m:t>
                                  </m:r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,</m:t>
                                  </m:r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18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108" y="979519"/>
                <a:ext cx="8565502" cy="5377687"/>
              </a:xfrm>
              <a:blipFill>
                <a:blip r:embed="rId2"/>
                <a:stretch>
                  <a:fillRect l="-641" t="-113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651838" y="143660"/>
            <a:ext cx="8229600" cy="836712"/>
          </a:xfrm>
          <a:prstGeom prst="rect">
            <a:avLst/>
          </a:prstGeom>
        </p:spPr>
        <p:txBody>
          <a:bodyPr/>
          <a:lstStyle/>
          <a:p>
            <a:r>
              <a:rPr lang="en-US" sz="2800" dirty="0" err="1">
                <a:solidFill>
                  <a:srgbClr val="0070C0"/>
                </a:solidFill>
              </a:rPr>
              <a:t>Gli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indicatori</a:t>
            </a:r>
            <a:r>
              <a:rPr lang="en-US" sz="2800" dirty="0">
                <a:solidFill>
                  <a:srgbClr val="0070C0"/>
                </a:solidFill>
              </a:rPr>
              <a:t> della VQR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853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/>
              <p:cNvSpPr>
                <a:spLocks noGrp="1"/>
              </p:cNvSpPr>
              <p:nvPr>
                <p:ph idx="1"/>
              </p:nvPr>
            </p:nvSpPr>
            <p:spPr>
              <a:xfrm>
                <a:off x="327171" y="1559107"/>
                <a:ext cx="8554267" cy="400831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𝑅</m:t>
                        </m:r>
                      </m:e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 (</a:t>
                </a:r>
                <a:r>
                  <a:rPr lang="it-IT" sz="1800" i="1" dirty="0">
                    <a:solidFill>
                      <a:srgbClr val="FF0000"/>
                    </a:solidFill>
                    <a:latin typeface="+mn-lt"/>
                  </a:rPr>
                  <a:t>indicatore qualitativo</a:t>
                </a:r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)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𝐼𝑅𝐴𝑆</m:t>
                        </m:r>
                      </m:e>
                      <m:sub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1800" i="1" dirty="0">
                    <a:solidFill>
                      <a:srgbClr val="333333"/>
                    </a:solidFill>
                    <a:effectLst/>
                    <a:latin typeface="+mn-lt"/>
                  </a:rPr>
                  <a:t> (</a:t>
                </a:r>
                <a:r>
                  <a:rPr lang="it-IT" sz="1800" i="1" dirty="0">
                    <a:solidFill>
                      <a:srgbClr val="FF0000"/>
                    </a:solidFill>
                    <a:effectLst/>
                    <a:latin typeface="+mn-lt"/>
                  </a:rPr>
                  <a:t>indicatore quali-quantitativo</a:t>
                </a:r>
                <a:r>
                  <a:rPr lang="it-IT" sz="1800" i="1" dirty="0">
                    <a:solidFill>
                      <a:srgbClr val="333333"/>
                    </a:solidFill>
                    <a:effectLst/>
                    <a:latin typeface="+mn-lt"/>
                  </a:rPr>
                  <a:t>) DI ISTITUZIONE</a:t>
                </a:r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.</a:t>
                </a:r>
              </a:p>
              <a:p>
                <a:pPr marL="0" indent="0">
                  <a:buNone/>
                </a:pPr>
                <a:r>
                  <a:rPr lang="it-IT" sz="1800" i="1" dirty="0">
                    <a:effectLst/>
                    <a:latin typeface="+mn-lt"/>
                  </a:rPr>
                  <a:t>In formule… </a:t>
                </a:r>
                <a:endParaRPr lang="it-IT" sz="2000" i="1" dirty="0">
                  <a:effectLst/>
                  <a:latin typeface="+mn-lt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sz="20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/>
                            </m:r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𝑗</m:t>
                          </m:r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17</m:t>
                          </m:r>
                        </m:sup>
                        <m:e>
                          <m:d>
                            <m:dPr>
                              <m:ctrlPr>
                                <a:rPr lang="it-IT" sz="2000" i="1"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i="1" smtClean="0">
                                      <a:effectLst/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it-I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it-IT" sz="2000" i="1">
                                      <a:effectLst/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  <m: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it-IT" sz="1800" i="1" dirty="0">
                  <a:solidFill>
                    <a:srgbClr val="333333"/>
                  </a:solidFill>
                  <a:latin typeface="+mn-lt"/>
                </a:endParaRPr>
              </a:p>
              <a:p>
                <a:pPr marL="0" lv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it-IT" sz="1800" i="1" dirty="0">
                    <a:solidFill>
                      <a:srgbClr val="333333"/>
                    </a:solidFill>
                    <a:latin typeface="+mn-lt"/>
                  </a:rPr>
                  <a:t> è </a:t>
                </a:r>
                <a:r>
                  <a:rPr lang="it-IT" sz="1800" i="1" dirty="0">
                    <a:latin typeface="+mn-lt"/>
                    <a:ea typeface="Calibri" panose="020F0502020204030204" pitchFamily="34" charset="0"/>
                    <a:cs typeface="Calibri" panose="020F0502020204030204" pitchFamily="34" charset="0"/>
                  </a:rPr>
                  <a:t>il</a:t>
                </a:r>
                <a:r>
                  <a:rPr lang="it-IT" sz="1800" i="1" dirty="0">
                    <a:effectLst/>
                    <a:latin typeface="+mn-lt"/>
                    <a:ea typeface="Times New Roman" panose="02020603050405020304" pitchFamily="18" charset="0"/>
                    <a:cs typeface="Calibri" panose="020F0502020204030204" pitchFamily="34" charset="0"/>
                  </a:rPr>
                  <a:t> peso dell’area j nell’Istituzione i </a:t>
                </a:r>
                <a:r>
                  <a:rPr lang="it-IT" sz="1400" i="1" dirty="0">
                    <a:effectLst/>
                    <a:latin typeface="+mn-lt"/>
                    <a:ea typeface="Times New Roman" panose="02020603050405020304" pitchFamily="18" charset="0"/>
                    <a:cs typeface="Calibri" panose="020F0502020204030204" pitchFamily="34" charset="0"/>
                  </a:rPr>
                  <a:t>[definito come il rapporto tra il numero di prodotti attesi dall’Istituzione i nell’area j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𝑛</m:t>
                        </m:r>
                      </m:e>
                      <m:sub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it-IT" sz="1400" i="1" dirty="0">
                    <a:effectLst/>
                    <a:latin typeface="+mn-lt"/>
                    <a:ea typeface="Times New Roman" panose="02020603050405020304" pitchFamily="18" charset="0"/>
                    <a:cs typeface="Calibri" panose="020F0502020204030204" pitchFamily="34" charset="0"/>
                  </a:rPr>
                  <a:t>) e i prodotti totali attesi dell’Istituzione 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1400" i="1" dirty="0">
                    <a:effectLst/>
                    <a:latin typeface="+mn-lt"/>
                    <a:ea typeface="Times New Roman" panose="02020603050405020304" pitchFamily="18" charset="0"/>
                    <a:cs typeface="Calibri" panose="020F0502020204030204" pitchFamily="34" charset="0"/>
                  </a:rPr>
                  <a:t>)]</a:t>
                </a:r>
              </a:p>
              <a:p>
                <a:pPr marL="0" indent="0">
                  <a:buNone/>
                </a:pPr>
                <a:endParaRPr lang="it-IT" sz="1800" i="1" dirty="0">
                  <a:solidFill>
                    <a:srgbClr val="333333"/>
                  </a:solidFill>
                  <a:latin typeface="+mn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𝐼𝑅𝐴𝑆</m:t>
                          </m:r>
                        </m:e>
                        <m:sub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it-I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∗</m:t>
                      </m:r>
                      <m:sSub>
                        <m:sSubPr>
                          <m:ctrlPr>
                            <a:rPr lang="it-IT" sz="2000" i="1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it-I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it-IT" sz="1800" i="1" dirty="0">
                  <a:solidFill>
                    <a:srgbClr val="333333"/>
                  </a:solidFill>
                  <a:latin typeface="+mn-lt"/>
                </a:endParaRPr>
              </a:p>
              <a:p>
                <a:pPr marL="0" indent="0">
                  <a:buNone/>
                </a:pPr>
                <a:endParaRPr lang="it-IT" sz="1800" i="1" dirty="0">
                  <a:solidFill>
                    <a:srgbClr val="333333"/>
                  </a:solidFill>
                  <a:latin typeface="+mn-lt"/>
                </a:endParaRPr>
              </a:p>
              <a:p>
                <a:pPr marL="0" lv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𝐻</m:t>
                        </m:r>
                      </m:e>
                      <m:sub>
                        <m:r>
                          <a:rPr lang="it-IT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1800" i="1" dirty="0">
                    <a:effectLst/>
                    <a:latin typeface="+mn-lt"/>
                    <a:ea typeface="Calibri" panose="020F0502020204030204" pitchFamily="34" charset="0"/>
                    <a:cs typeface="Calibri" panose="020F0502020204030204" pitchFamily="34" charset="0"/>
                  </a:rPr>
                  <a:t> è il peso nazionale dell’Istituzione i</a:t>
                </a:r>
                <a:r>
                  <a:rPr lang="it-IT" sz="1800" i="1" dirty="0">
                    <a:latin typeface="+mn-lt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it-IT" sz="1400" i="1" dirty="0">
                    <a:effectLst/>
                    <a:latin typeface="+mn-lt"/>
                    <a:ea typeface="Calibri" panose="020F0502020204030204" pitchFamily="34" charset="0"/>
                    <a:cs typeface="Calibri" panose="020F0502020204030204" pitchFamily="34" charset="0"/>
                  </a:rPr>
                  <a:t>[definito come il rapporto tra il numero di prodotti attesi dell’Istituzione 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it-IT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1400" i="1" dirty="0">
                    <a:effectLst/>
                    <a:latin typeface="+mn-lt"/>
                    <a:ea typeface="Calibri" panose="020F0502020204030204" pitchFamily="34" charset="0"/>
                    <a:cs typeface="Calibri" panose="020F0502020204030204" pitchFamily="34" charset="0"/>
                  </a:rPr>
                  <a:t>) e i prodotti attesi totali (</a:t>
                </a:r>
                <a14:m>
                  <m:oMath xmlns:m="http://schemas.openxmlformats.org/officeDocument/2006/math">
                    <m:r>
                      <a:rPr lang="it-IT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𝑁</m:t>
                    </m:r>
                  </m:oMath>
                </a14:m>
                <a:r>
                  <a:rPr lang="it-IT" sz="1400" i="1" dirty="0">
                    <a:effectLst/>
                    <a:latin typeface="+mn-lt"/>
                    <a:ea typeface="Calibri" panose="020F0502020204030204" pitchFamily="34" charset="0"/>
                    <a:cs typeface="Calibri" panose="020F0502020204030204" pitchFamily="34" charset="0"/>
                  </a:rPr>
                  <a:t>)]</a:t>
                </a:r>
                <a:endParaRPr lang="it-IT" sz="1400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Segnaposto contenu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7171" y="1559107"/>
                <a:ext cx="8554267" cy="4008317"/>
              </a:xfrm>
              <a:blipFill>
                <a:blip r:embed="rId2"/>
                <a:stretch>
                  <a:fillRect l="-641" t="-304" r="-21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651838" y="143660"/>
            <a:ext cx="8229600" cy="836712"/>
          </a:xfrm>
          <a:prstGeom prst="rect">
            <a:avLst/>
          </a:prstGeom>
        </p:spPr>
        <p:txBody>
          <a:bodyPr/>
          <a:lstStyle/>
          <a:p>
            <a:r>
              <a:rPr lang="en-US" sz="2800" dirty="0" err="1">
                <a:solidFill>
                  <a:srgbClr val="0070C0"/>
                </a:solidFill>
              </a:rPr>
              <a:t>Gli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indicatori</a:t>
            </a:r>
            <a:r>
              <a:rPr lang="en-US" sz="2800" dirty="0">
                <a:solidFill>
                  <a:srgbClr val="0070C0"/>
                </a:solidFill>
              </a:rPr>
              <a:t> della VQR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92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78004" y="1215264"/>
            <a:ext cx="8229600" cy="5246401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Profili VQR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lphaLcParenR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prodotti del personale afferente all’Istituzione che ha mantenuto lo </a:t>
            </a:r>
            <a:r>
              <a:rPr lang="it-IT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stesso ruolo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nel periodo 2015-2019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IRAS1 e R1</a:t>
            </a:r>
            <a:endParaRPr lang="it-IT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lphaLcParenR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prodotti del personale afferente all’Istituzione che è stato </a:t>
            </a:r>
            <a:r>
              <a:rPr lang="it-IT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assunto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ha conseguito </a:t>
            </a:r>
            <a:r>
              <a:rPr lang="it-IT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avanzamenti di carriera 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 periodo 2015-19 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IRAS2 e R2 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a)+b)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prodotti del </a:t>
            </a:r>
            <a:r>
              <a:rPr lang="it-IT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 personale dell’Istituzione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IRAS1e2 e R1e2</a:t>
            </a:r>
            <a:endParaRPr lang="it-IT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333333"/>
              </a:buClr>
              <a:buSzPts val="1050"/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i prodotti conferiti dal personale che al 1° novembre 2019 era afferente a una delle Istituzioni partecipanti alla VQR e che ha conseguito il </a:t>
            </a:r>
            <a:r>
              <a:rPr lang="it-IT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dottorato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ricerca nel periodo 2012-2016 nella Istituzione </a:t>
            </a:r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20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IRAS3 e R3 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333333"/>
              </a:buClr>
              <a:buSzPts val="1050"/>
              <a:buNone/>
            </a:pP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d) </a:t>
            </a:r>
            <a:r>
              <a:rPr lang="it-IT" sz="2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Terza Missione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profilo di qualità delle attività di valorizzazione della ricerca per ogni Istituzione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it-I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IRAS4 e R4 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906009" y="277884"/>
            <a:ext cx="6280851" cy="836712"/>
          </a:xfrm>
          <a:prstGeom prst="rect">
            <a:avLst/>
          </a:prstGeom>
        </p:spPr>
        <p:txBody>
          <a:bodyPr/>
          <a:lstStyle/>
          <a:p>
            <a:r>
              <a:rPr lang="en-US" sz="2800" dirty="0" err="1">
                <a:solidFill>
                  <a:srgbClr val="0070C0"/>
                </a:solidFill>
              </a:rPr>
              <a:t>Profili</a:t>
            </a:r>
            <a:r>
              <a:rPr lang="en-US" sz="2800" dirty="0">
                <a:solidFill>
                  <a:srgbClr val="0070C0"/>
                </a:solidFill>
              </a:rPr>
              <a:t> a, b, </a:t>
            </a:r>
            <a:r>
              <a:rPr lang="en-US" sz="2800" dirty="0" err="1">
                <a:solidFill>
                  <a:srgbClr val="0070C0"/>
                </a:solidFill>
              </a:rPr>
              <a:t>a+b</a:t>
            </a:r>
            <a:r>
              <a:rPr lang="en-US" sz="2800" dirty="0">
                <a:solidFill>
                  <a:srgbClr val="0070C0"/>
                </a:solidFill>
              </a:rPr>
              <a:t>, c, d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599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980373"/>
            <a:ext cx="8229600" cy="1542490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Indicatori e Profili VQR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28625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18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qualitativo</a:t>
            </a:r>
          </a:p>
          <a:p>
            <a:pPr marL="428625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18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IRAS quali-quantitativo</a:t>
            </a:r>
          </a:p>
          <a:p>
            <a:pPr marL="85725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611560" y="212871"/>
            <a:ext cx="8229600" cy="836712"/>
          </a:xfrm>
          <a:prstGeom prst="rect">
            <a:avLst/>
          </a:prstGeom>
        </p:spPr>
        <p:txBody>
          <a:bodyPr/>
          <a:lstStyle/>
          <a:p>
            <a:r>
              <a:rPr lang="en-US" sz="2800" dirty="0" err="1">
                <a:solidFill>
                  <a:srgbClr val="0070C0"/>
                </a:solidFill>
              </a:rPr>
              <a:t>Riassumendo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13</a:t>
            </a:fld>
            <a:endParaRPr lang="it-IT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6396F72A-6374-4797-AFDE-4629A10EDC0E}"/>
              </a:ext>
            </a:extLst>
          </p:cNvPr>
          <p:cNvGraphicFramePr>
            <a:graphicFrameLocks noGrp="1"/>
          </p:cNvGraphicFramePr>
          <p:nvPr/>
        </p:nvGraphicFramePr>
        <p:xfrm>
          <a:off x="611561" y="2723324"/>
          <a:ext cx="8229599" cy="2792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1">
                  <a:extLst>
                    <a:ext uri="{9D8B030D-6E8A-4147-A177-3AD203B41FA5}">
                      <a16:colId xmlns:a16="http://schemas.microsoft.com/office/drawing/2014/main" val="656981624"/>
                    </a:ext>
                  </a:extLst>
                </a:gridCol>
                <a:gridCol w="1669002">
                  <a:extLst>
                    <a:ext uri="{9D8B030D-6E8A-4147-A177-3AD203B41FA5}">
                      <a16:colId xmlns:a16="http://schemas.microsoft.com/office/drawing/2014/main" val="3331265455"/>
                    </a:ext>
                  </a:extLst>
                </a:gridCol>
                <a:gridCol w="1376038">
                  <a:extLst>
                    <a:ext uri="{9D8B030D-6E8A-4147-A177-3AD203B41FA5}">
                      <a16:colId xmlns:a16="http://schemas.microsoft.com/office/drawing/2014/main" val="2649918243"/>
                    </a:ext>
                  </a:extLst>
                </a:gridCol>
                <a:gridCol w="1209514">
                  <a:extLst>
                    <a:ext uri="{9D8B030D-6E8A-4147-A177-3AD203B41FA5}">
                      <a16:colId xmlns:a16="http://schemas.microsoft.com/office/drawing/2014/main" val="474401124"/>
                    </a:ext>
                  </a:extLst>
                </a:gridCol>
                <a:gridCol w="1273419">
                  <a:extLst>
                    <a:ext uri="{9D8B030D-6E8A-4147-A177-3AD203B41FA5}">
                      <a16:colId xmlns:a16="http://schemas.microsoft.com/office/drawing/2014/main" val="276521488"/>
                    </a:ext>
                  </a:extLst>
                </a:gridCol>
                <a:gridCol w="1254565">
                  <a:extLst>
                    <a:ext uri="{9D8B030D-6E8A-4147-A177-3AD203B41FA5}">
                      <a16:colId xmlns:a16="http://schemas.microsoft.com/office/drawing/2014/main" val="30301645"/>
                    </a:ext>
                  </a:extLst>
                </a:gridCol>
              </a:tblGrid>
              <a:tr h="993073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rgbClr val="FFC000"/>
                          </a:solidFill>
                        </a:rPr>
                        <a:t>INDICATORE/PROFILO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Personale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</a:rPr>
                        <a:t>permanente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</a:rPr>
                        <a:t>che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non ha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</a:rPr>
                        <a:t>cambiato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</a:rPr>
                        <a:t>qualifica</a:t>
                      </a:r>
                      <a:endParaRPr lang="it-IT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Neo-</a:t>
                      </a:r>
                      <a:r>
                        <a:rPr lang="en-US" sz="1600" dirty="0" err="1"/>
                        <a:t>assunti</a:t>
                      </a:r>
                      <a:r>
                        <a:rPr lang="en-US" sz="1600" dirty="0"/>
                        <a:t> e upgrade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Tutto il personale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Dottori di </a:t>
                      </a:r>
                      <a:r>
                        <a:rPr lang="en-US" sz="1600" dirty="0" err="1"/>
                        <a:t>ricerca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Terza </a:t>
                      </a:r>
                      <a:r>
                        <a:rPr lang="en-US" sz="1600" dirty="0" err="1"/>
                        <a:t>Missione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452842"/>
                  </a:ext>
                </a:extLst>
              </a:tr>
              <a:tr h="732266">
                <a:tc>
                  <a:txBody>
                    <a:bodyPr/>
                    <a:lstStyle/>
                    <a:p>
                      <a:r>
                        <a:rPr lang="en-US" sz="1800" dirty="0" err="1"/>
                        <a:t>Qualità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R2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R1e2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R3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R4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364390"/>
                  </a:ext>
                </a:extLst>
              </a:tr>
              <a:tr h="993073">
                <a:tc>
                  <a:txBody>
                    <a:bodyPr/>
                    <a:lstStyle/>
                    <a:p>
                      <a:r>
                        <a:rPr lang="en-US" sz="1800" dirty="0" err="1"/>
                        <a:t>Qualità</a:t>
                      </a:r>
                      <a:r>
                        <a:rPr lang="en-US" sz="1800" dirty="0"/>
                        <a:t> e </a:t>
                      </a:r>
                      <a:r>
                        <a:rPr lang="en-US" sz="1800" dirty="0" err="1"/>
                        <a:t>Quantità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IRAS1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IRAS2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IRAS1e2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IRAS3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IRAS4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278369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32AB1D-B158-45A1-8583-6B0696BC3CE4}"/>
              </a:ext>
            </a:extLst>
          </p:cNvPr>
          <p:cNvSpPr txBox="1"/>
          <p:nvPr/>
        </p:nvSpPr>
        <p:spPr>
          <a:xfrm>
            <a:off x="611560" y="5715924"/>
            <a:ext cx="78180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i="1" dirty="0">
                <a:solidFill>
                  <a:srgbClr val="FF0000"/>
                </a:solidFill>
                <a:latin typeface="+mn-lt"/>
              </a:rPr>
              <a:t>Nota: una combinazion</a:t>
            </a:r>
            <a:r>
              <a:rPr lang="it-IT" i="1" dirty="0">
                <a:solidFill>
                  <a:srgbClr val="FF0000"/>
                </a:solidFill>
              </a:rPr>
              <a:t>e de</a:t>
            </a:r>
            <a:r>
              <a:rPr lang="it-IT" sz="1800" i="1" dirty="0">
                <a:solidFill>
                  <a:srgbClr val="FF0000"/>
                </a:solidFill>
                <a:latin typeface="+mn-lt"/>
              </a:rPr>
              <a:t>gli indicatori IRAS viene usata dal MUR per ripartire la quota premiale del FFO.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286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61A3DBF-BDB3-41B2-8AB0-70FF078BF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493" y="1251764"/>
            <a:ext cx="8229600" cy="38931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 </a:t>
            </a:r>
            <a:r>
              <a:rPr lang="en-US" sz="2800" dirty="0" err="1"/>
              <a:t>principali</a:t>
            </a:r>
            <a:r>
              <a:rPr lang="en-US" sz="2800" dirty="0"/>
              <a:t> </a:t>
            </a:r>
            <a:r>
              <a:rPr lang="en-US" sz="2800" dirty="0" err="1"/>
              <a:t>risultati</a:t>
            </a:r>
            <a:r>
              <a:rPr lang="en-US" sz="2800" dirty="0"/>
              <a:t> per: </a:t>
            </a:r>
          </a:p>
          <a:p>
            <a:pPr marL="0" indent="0">
              <a:buNone/>
            </a:pPr>
            <a:endParaRPr lang="en-US" sz="2800" dirty="0">
              <a:highlight>
                <a:srgbClr val="FFFF00"/>
              </a:highlight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0070C0"/>
                </a:solidFill>
              </a:rPr>
              <a:t>Università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statali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</a:rPr>
              <a:t>Scuole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speciali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Università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non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statali</a:t>
            </a:r>
            <a:r>
              <a:rPr lang="en-US" sz="2800" dirty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2DAAC7-5D9D-4EC8-A9E1-5F2B46CA7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87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2AE9859-2A34-4679-AD16-0B62E80CB2F0}"/>
              </a:ext>
            </a:extLst>
          </p:cNvPr>
          <p:cNvSpPr txBox="1"/>
          <p:nvPr/>
        </p:nvSpPr>
        <p:spPr>
          <a:xfrm>
            <a:off x="1587148" y="263341"/>
            <a:ext cx="7267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Rapporto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tra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medio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calcolato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 il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profilo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B e per il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profilo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6D37D0F6-A8BB-4411-9D06-DF270B23044F}"/>
              </a:ext>
            </a:extLst>
          </p:cNvPr>
          <p:cNvGraphicFramePr>
            <a:graphicFrameLocks noGrp="1"/>
          </p:cNvGraphicFramePr>
          <p:nvPr/>
        </p:nvGraphicFramePr>
        <p:xfrm>
          <a:off x="-80962" y="752475"/>
          <a:ext cx="930592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D2A2A03B-FB87-4B1D-96B3-4281FA2F24C4}"/>
                  </a:ext>
                </a:extLst>
              </p14:cNvPr>
              <p14:cNvContentPartPr/>
              <p14:nvPr/>
            </p14:nvContentPartPr>
            <p14:xfrm>
              <a:off x="3187443" y="1425874"/>
              <a:ext cx="360" cy="36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D2A2A03B-FB87-4B1D-96B3-4281FA2F24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8803" y="141723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58425C4F-9226-4369-B3AC-6E3C6614C12A}"/>
                  </a:ext>
                </a:extLst>
              </p14:cNvPr>
              <p14:cNvContentPartPr/>
              <p14:nvPr/>
            </p14:nvContentPartPr>
            <p14:xfrm>
              <a:off x="3137043" y="905674"/>
              <a:ext cx="360" cy="36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58425C4F-9226-4369-B3AC-6E3C6614C1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8403" y="8966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1E9C89E8-CBCE-4C20-9C83-41B50C8DE2BC}"/>
                  </a:ext>
                </a:extLst>
              </p14:cNvPr>
              <p14:cNvContentPartPr/>
              <p14:nvPr/>
            </p14:nvContentPartPr>
            <p14:xfrm>
              <a:off x="3095283" y="3330274"/>
              <a:ext cx="1800" cy="360"/>
            </p14:xfrm>
          </p:contentPart>
        </mc:Choice>
        <mc:Fallback xmlns=""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1E9C89E8-CBCE-4C20-9C83-41B50C8DE2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86643" y="3321274"/>
                <a:ext cx="19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7F206E3B-3217-4567-87CF-DC7FA818F1F2}"/>
                  </a:ext>
                </a:extLst>
              </p14:cNvPr>
              <p14:cNvContentPartPr/>
              <p14:nvPr/>
            </p14:nvContentPartPr>
            <p14:xfrm>
              <a:off x="1467723" y="3976114"/>
              <a:ext cx="360" cy="36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7F206E3B-3217-4567-87CF-DC7FA818F1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9083" y="396711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7470D224-D8F7-4DFA-A4BB-8B140AA94806}"/>
                  </a:ext>
                </a:extLst>
              </p14:cNvPr>
              <p14:cNvContentPartPr/>
              <p14:nvPr/>
            </p14:nvContentPartPr>
            <p14:xfrm>
              <a:off x="3389043" y="855274"/>
              <a:ext cx="360" cy="36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7470D224-D8F7-4DFA-A4BB-8B140AA948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0043" y="8462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>
                <a:extLst>
                  <a:ext uri="{FF2B5EF4-FFF2-40B4-BE49-F238E27FC236}">
                    <a16:creationId xmlns:a16="http://schemas.microsoft.com/office/drawing/2014/main" id="{BE5CA936-7FCC-4EB3-AB0E-651CED57B7B1}"/>
                  </a:ext>
                </a:extLst>
              </p14:cNvPr>
              <p14:cNvContentPartPr/>
              <p14:nvPr/>
            </p14:nvContentPartPr>
            <p14:xfrm>
              <a:off x="3455643" y="427594"/>
              <a:ext cx="360" cy="360"/>
            </p14:xfrm>
          </p:contentPart>
        </mc:Choice>
        <mc:Fallback xmlns="">
          <p:pic>
            <p:nvPicPr>
              <p:cNvPr id="12" name="Input penna 11">
                <a:extLst>
                  <a:ext uri="{FF2B5EF4-FFF2-40B4-BE49-F238E27FC236}">
                    <a16:creationId xmlns:a16="http://schemas.microsoft.com/office/drawing/2014/main" id="{BE5CA936-7FCC-4EB3-AB0E-651CED57B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7003" y="418594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7BAF33B-3A48-4E93-9A48-08ADEF865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03852"/>
              </p:ext>
            </p:extLst>
          </p:nvPr>
        </p:nvGraphicFramePr>
        <p:xfrm>
          <a:off x="257175" y="752475"/>
          <a:ext cx="4214159" cy="5715009"/>
        </p:xfrm>
        <a:graphic>
          <a:graphicData uri="http://schemas.openxmlformats.org/drawingml/2006/table">
            <a:tbl>
              <a:tblPr/>
              <a:tblGrid>
                <a:gridCol w="1731032">
                  <a:extLst>
                    <a:ext uri="{9D8B030D-6E8A-4147-A177-3AD203B41FA5}">
                      <a16:colId xmlns:a16="http://schemas.microsoft.com/office/drawing/2014/main" val="2247800682"/>
                    </a:ext>
                  </a:extLst>
                </a:gridCol>
                <a:gridCol w="827709">
                  <a:extLst>
                    <a:ext uri="{9D8B030D-6E8A-4147-A177-3AD203B41FA5}">
                      <a16:colId xmlns:a16="http://schemas.microsoft.com/office/drawing/2014/main" val="2016669585"/>
                    </a:ext>
                  </a:extLst>
                </a:gridCol>
                <a:gridCol w="827709">
                  <a:extLst>
                    <a:ext uri="{9D8B030D-6E8A-4147-A177-3AD203B41FA5}">
                      <a16:colId xmlns:a16="http://schemas.microsoft.com/office/drawing/2014/main" val="2794033761"/>
                    </a:ext>
                  </a:extLst>
                </a:gridCol>
                <a:gridCol w="827709">
                  <a:extLst>
                    <a:ext uri="{9D8B030D-6E8A-4147-A177-3AD203B41FA5}">
                      <a16:colId xmlns:a16="http://schemas.microsoft.com/office/drawing/2014/main" val="400897706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Università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Voto medio </a:t>
                      </a:r>
                      <a:r>
                        <a:rPr lang="it-IT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Profilo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B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I=media B/media A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988241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 SISSA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230086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GSSI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82136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Lucca - IMT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998612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S.Anna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61273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Normale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89270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72675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10443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96191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45586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46261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80169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 IUSS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39888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80533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083223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63970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42014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35621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72631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94581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354487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526607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025126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93511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5112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05914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308883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62812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37209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561392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80846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98120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236FEF61-F0B5-4E34-9EAB-CE60BEE36BD8}"/>
              </a:ext>
            </a:extLst>
          </p:cNvPr>
          <p:cNvGraphicFramePr>
            <a:graphicFrameLocks noGrp="1"/>
          </p:cNvGraphicFramePr>
          <p:nvPr/>
        </p:nvGraphicFramePr>
        <p:xfrm>
          <a:off x="4672668" y="752466"/>
          <a:ext cx="3787751" cy="5715011"/>
        </p:xfrm>
        <a:graphic>
          <a:graphicData uri="http://schemas.openxmlformats.org/drawingml/2006/table">
            <a:tbl>
              <a:tblPr/>
              <a:tblGrid>
                <a:gridCol w="1786913">
                  <a:extLst>
                    <a:ext uri="{9D8B030D-6E8A-4147-A177-3AD203B41FA5}">
                      <a16:colId xmlns:a16="http://schemas.microsoft.com/office/drawing/2014/main" val="560803423"/>
                    </a:ext>
                  </a:extLst>
                </a:gridCol>
                <a:gridCol w="666946">
                  <a:extLst>
                    <a:ext uri="{9D8B030D-6E8A-4147-A177-3AD203B41FA5}">
                      <a16:colId xmlns:a16="http://schemas.microsoft.com/office/drawing/2014/main" val="2194925010"/>
                    </a:ext>
                  </a:extLst>
                </a:gridCol>
                <a:gridCol w="666946">
                  <a:extLst>
                    <a:ext uri="{9D8B030D-6E8A-4147-A177-3AD203B41FA5}">
                      <a16:colId xmlns:a16="http://schemas.microsoft.com/office/drawing/2014/main" val="3906849822"/>
                    </a:ext>
                  </a:extLst>
                </a:gridCol>
                <a:gridCol w="666946">
                  <a:extLst>
                    <a:ext uri="{9D8B030D-6E8A-4147-A177-3AD203B41FA5}">
                      <a16:colId xmlns:a16="http://schemas.microsoft.com/office/drawing/2014/main" val="456281445"/>
                    </a:ext>
                  </a:extLst>
                </a:gridCol>
              </a:tblGrid>
              <a:tr h="653145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Università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A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B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I=media B/media A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19242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660241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384548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876688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932423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559992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02129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557587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225648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74468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967041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58458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225386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124778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25879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04963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482646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16510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62626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471659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032718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55401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69862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86366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251242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70460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25383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353517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01872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672334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0836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6416" marR="6416" marT="6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06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025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2AE9859-2A34-4679-AD16-0B62E80CB2F0}"/>
              </a:ext>
            </a:extLst>
          </p:cNvPr>
          <p:cNvSpPr txBox="1"/>
          <p:nvPr/>
        </p:nvSpPr>
        <p:spPr>
          <a:xfrm>
            <a:off x="1648601" y="237228"/>
            <a:ext cx="7267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Rapporto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tra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medio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calcolato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 il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profilo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B e per il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profilo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D2A2A03B-FB87-4B1D-96B3-4281FA2F24C4}"/>
                  </a:ext>
                </a:extLst>
              </p14:cNvPr>
              <p14:cNvContentPartPr/>
              <p14:nvPr/>
            </p14:nvContentPartPr>
            <p14:xfrm>
              <a:off x="3187443" y="1425874"/>
              <a:ext cx="360" cy="36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D2A2A03B-FB87-4B1D-96B3-4281FA2F24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8443" y="14168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58425C4F-9226-4369-B3AC-6E3C6614C12A}"/>
                  </a:ext>
                </a:extLst>
              </p14:cNvPr>
              <p14:cNvContentPartPr/>
              <p14:nvPr/>
            </p14:nvContentPartPr>
            <p14:xfrm>
              <a:off x="3137043" y="905674"/>
              <a:ext cx="360" cy="36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58425C4F-9226-4369-B3AC-6E3C6614C1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8043" y="8966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1E9C89E8-CBCE-4C20-9C83-41B50C8DE2BC}"/>
                  </a:ext>
                </a:extLst>
              </p14:cNvPr>
              <p14:cNvContentPartPr/>
              <p14:nvPr/>
            </p14:nvContentPartPr>
            <p14:xfrm>
              <a:off x="3095283" y="3330274"/>
              <a:ext cx="1800" cy="360"/>
            </p14:xfrm>
          </p:contentPart>
        </mc:Choice>
        <mc:Fallback xmlns=""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1E9C89E8-CBCE-4C20-9C83-41B50C8DE2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84033" y="3321274"/>
                <a:ext cx="2385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7F206E3B-3217-4567-87CF-DC7FA818F1F2}"/>
                  </a:ext>
                </a:extLst>
              </p14:cNvPr>
              <p14:cNvContentPartPr/>
              <p14:nvPr/>
            </p14:nvContentPartPr>
            <p14:xfrm>
              <a:off x="1467723" y="3976114"/>
              <a:ext cx="360" cy="36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7F206E3B-3217-4567-87CF-DC7FA818F1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8723" y="396711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7470D224-D8F7-4DFA-A4BB-8B140AA94806}"/>
                  </a:ext>
                </a:extLst>
              </p14:cNvPr>
              <p14:cNvContentPartPr/>
              <p14:nvPr/>
            </p14:nvContentPartPr>
            <p14:xfrm>
              <a:off x="3389043" y="855274"/>
              <a:ext cx="360" cy="36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7470D224-D8F7-4DFA-A4BB-8B140AA948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0043" y="8462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>
                <a:extLst>
                  <a:ext uri="{FF2B5EF4-FFF2-40B4-BE49-F238E27FC236}">
                    <a16:creationId xmlns:a16="http://schemas.microsoft.com/office/drawing/2014/main" id="{BE5CA936-7FCC-4EB3-AB0E-651CED57B7B1}"/>
                  </a:ext>
                </a:extLst>
              </p14:cNvPr>
              <p14:cNvContentPartPr/>
              <p14:nvPr/>
            </p14:nvContentPartPr>
            <p14:xfrm>
              <a:off x="3455643" y="427594"/>
              <a:ext cx="360" cy="360"/>
            </p14:xfrm>
          </p:contentPart>
        </mc:Choice>
        <mc:Fallback xmlns="">
          <p:pic>
            <p:nvPicPr>
              <p:cNvPr id="12" name="Input penna 11">
                <a:extLst>
                  <a:ext uri="{FF2B5EF4-FFF2-40B4-BE49-F238E27FC236}">
                    <a16:creationId xmlns:a16="http://schemas.microsoft.com/office/drawing/2014/main" id="{BE5CA936-7FCC-4EB3-AB0E-651CED57B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6643" y="418594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003C0FC-C0B5-4155-9215-8154FD33048A}"/>
              </a:ext>
            </a:extLst>
          </p:cNvPr>
          <p:cNvGraphicFramePr>
            <a:graphicFrameLocks noGrp="1"/>
          </p:cNvGraphicFramePr>
          <p:nvPr/>
        </p:nvGraphicFramePr>
        <p:xfrm>
          <a:off x="2070843" y="836616"/>
          <a:ext cx="5310290" cy="5322446"/>
        </p:xfrm>
        <a:graphic>
          <a:graphicData uri="http://schemas.openxmlformats.org/drawingml/2006/table">
            <a:tbl>
              <a:tblPr/>
              <a:tblGrid>
                <a:gridCol w="1365162">
                  <a:extLst>
                    <a:ext uri="{9D8B030D-6E8A-4147-A177-3AD203B41FA5}">
                      <a16:colId xmlns:a16="http://schemas.microsoft.com/office/drawing/2014/main" val="455650916"/>
                    </a:ext>
                  </a:extLst>
                </a:gridCol>
                <a:gridCol w="1252990">
                  <a:extLst>
                    <a:ext uri="{9D8B030D-6E8A-4147-A177-3AD203B41FA5}">
                      <a16:colId xmlns:a16="http://schemas.microsoft.com/office/drawing/2014/main" val="582087684"/>
                    </a:ext>
                  </a:extLst>
                </a:gridCol>
                <a:gridCol w="1661106">
                  <a:extLst>
                    <a:ext uri="{9D8B030D-6E8A-4147-A177-3AD203B41FA5}">
                      <a16:colId xmlns:a16="http://schemas.microsoft.com/office/drawing/2014/main" val="3379227781"/>
                    </a:ext>
                  </a:extLst>
                </a:gridCol>
                <a:gridCol w="1031032">
                  <a:extLst>
                    <a:ext uri="{9D8B030D-6E8A-4147-A177-3AD203B41FA5}">
                      <a16:colId xmlns:a16="http://schemas.microsoft.com/office/drawing/2014/main" val="1337080029"/>
                    </a:ext>
                  </a:extLst>
                </a:gridCol>
              </a:tblGrid>
              <a:tr h="429790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Università</a:t>
                      </a: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A</a:t>
                      </a: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B</a:t>
                      </a: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I=media B/media A</a:t>
                      </a: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62425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46181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409018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02684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483959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362951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064386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53983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41726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71291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276926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576437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58728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70235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775807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228881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933356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96433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789917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090896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0,64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830018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260623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643635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510932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527424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0,54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175467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830093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169956"/>
                  </a:ext>
                </a:extLst>
              </a:tr>
              <a:tr h="16733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035429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813837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677539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Mercatorum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13705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</a:t>
                      </a: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028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868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61A3DBF-BDB3-41B2-8AB0-70FF078BF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493" y="1251764"/>
            <a:ext cx="8229600" cy="3893114"/>
          </a:xfrm>
        </p:spPr>
        <p:txBody>
          <a:bodyPr/>
          <a:lstStyle/>
          <a:p>
            <a:r>
              <a:rPr lang="en-US" sz="2800" dirty="0"/>
              <a:t>Le </a:t>
            </a:r>
            <a:r>
              <a:rPr lang="en-US" sz="2800" dirty="0" err="1"/>
              <a:t>tabelle</a:t>
            </a:r>
            <a:r>
              <a:rPr lang="en-US" sz="2800" dirty="0"/>
              <a:t> successive </a:t>
            </a:r>
            <a:r>
              <a:rPr lang="en-US" sz="2800" dirty="0" err="1"/>
              <a:t>mostrano</a:t>
            </a:r>
            <a:r>
              <a:rPr lang="en-US" sz="2800" dirty="0"/>
              <a:t> </a:t>
            </a:r>
            <a:r>
              <a:rPr lang="en-US" sz="2800" dirty="0" err="1">
                <a:highlight>
                  <a:srgbClr val="FFFF00"/>
                </a:highlight>
              </a:rPr>
              <a:t>l’indicatore</a:t>
            </a:r>
            <a:r>
              <a:rPr lang="en-US" sz="2800" dirty="0">
                <a:highlight>
                  <a:srgbClr val="FFFF00"/>
                </a:highlight>
              </a:rPr>
              <a:t> R</a:t>
            </a:r>
            <a:r>
              <a:rPr lang="en-US" sz="2800" dirty="0"/>
              <a:t> di </a:t>
            </a:r>
            <a:r>
              <a:rPr lang="en-US" sz="2800" dirty="0" err="1">
                <a:highlight>
                  <a:srgbClr val="FFFF00"/>
                </a:highlight>
              </a:rPr>
              <a:t>qualità</a:t>
            </a:r>
            <a:r>
              <a:rPr lang="en-US" sz="2800" dirty="0">
                <a:highlight>
                  <a:srgbClr val="FFFF00"/>
                </a:highlight>
              </a:rPr>
              <a:t> della ricerca </a:t>
            </a:r>
            <a:r>
              <a:rPr lang="en-US" sz="2800" dirty="0"/>
              <a:t>di </a:t>
            </a:r>
            <a:r>
              <a:rPr lang="en-US" sz="2800" dirty="0" err="1"/>
              <a:t>tutto</a:t>
            </a:r>
            <a:r>
              <a:rPr lang="en-US" sz="2800" dirty="0"/>
              <a:t> il </a:t>
            </a:r>
            <a:r>
              <a:rPr lang="en-US" sz="2800" dirty="0" err="1"/>
              <a:t>personale</a:t>
            </a:r>
            <a:r>
              <a:rPr lang="en-US" sz="2800" dirty="0"/>
              <a:t> </a:t>
            </a:r>
            <a:r>
              <a:rPr lang="en-US" sz="2800" dirty="0" err="1"/>
              <a:t>afferente</a:t>
            </a:r>
            <a:r>
              <a:rPr lang="en-US" sz="2800" dirty="0"/>
              <a:t> </a:t>
            </a:r>
            <a:r>
              <a:rPr lang="en-US" sz="2800" dirty="0" err="1"/>
              <a:t>all’Istituzione</a:t>
            </a:r>
            <a:r>
              <a:rPr lang="en-US" sz="2800" dirty="0"/>
              <a:t> per: </a:t>
            </a:r>
          </a:p>
          <a:p>
            <a:pPr marL="0" indent="0">
              <a:buNone/>
            </a:pPr>
            <a:endParaRPr lang="en-US" sz="2800" dirty="0">
              <a:highlight>
                <a:srgbClr val="FFFF00"/>
              </a:highlight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0070C0"/>
                </a:solidFill>
              </a:rPr>
              <a:t>Università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statali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</a:rPr>
              <a:t>Scuole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speciali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Università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non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statali</a:t>
            </a:r>
            <a:r>
              <a:rPr lang="en-US" sz="2800" dirty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2DAAC7-5D9D-4EC8-A9E1-5F2B46CA7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86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729842" y="231029"/>
            <a:ext cx="82212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stabili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per quartile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B4ACD22-8266-42A9-B218-757713645D34}"/>
              </a:ext>
            </a:extLst>
          </p:cNvPr>
          <p:cNvGraphicFramePr>
            <a:graphicFrameLocks noGrp="1"/>
          </p:cNvGraphicFramePr>
          <p:nvPr/>
        </p:nvGraphicFramePr>
        <p:xfrm>
          <a:off x="335610" y="749231"/>
          <a:ext cx="3816940" cy="5776113"/>
        </p:xfrm>
        <a:graphic>
          <a:graphicData uri="http://schemas.openxmlformats.org/drawingml/2006/table">
            <a:tbl>
              <a:tblPr/>
              <a:tblGrid>
                <a:gridCol w="1946894">
                  <a:extLst>
                    <a:ext uri="{9D8B030D-6E8A-4147-A177-3AD203B41FA5}">
                      <a16:colId xmlns:a16="http://schemas.microsoft.com/office/drawing/2014/main" val="565799654"/>
                    </a:ext>
                  </a:extLst>
                </a:gridCol>
                <a:gridCol w="614809">
                  <a:extLst>
                    <a:ext uri="{9D8B030D-6E8A-4147-A177-3AD203B41FA5}">
                      <a16:colId xmlns:a16="http://schemas.microsoft.com/office/drawing/2014/main" val="3075687514"/>
                    </a:ext>
                  </a:extLst>
                </a:gridCol>
                <a:gridCol w="640428">
                  <a:extLst>
                    <a:ext uri="{9D8B030D-6E8A-4147-A177-3AD203B41FA5}">
                      <a16:colId xmlns:a16="http://schemas.microsoft.com/office/drawing/2014/main" val="2196114155"/>
                    </a:ext>
                  </a:extLst>
                </a:gridCol>
                <a:gridCol w="614809">
                  <a:extLst>
                    <a:ext uri="{9D8B030D-6E8A-4147-A177-3AD203B41FA5}">
                      <a16:colId xmlns:a16="http://schemas.microsoft.com/office/drawing/2014/main" val="3297704396"/>
                    </a:ext>
                  </a:extLst>
                </a:gridCol>
              </a:tblGrid>
              <a:tr h="8700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dei ricercatori che hanno conferito prodotti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70526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1,08310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894862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1,07316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61562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1,06277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933390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452524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1,04413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85659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1,03612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60708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1,03076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681148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038217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0,97681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05435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0,97267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962338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0,90935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49203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0,90880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3857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0,90147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94949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0,89202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596700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1,06585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28892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1,05490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26529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1,04186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316032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1,03370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1664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1,02830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204468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225164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27223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0,99653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020305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0,98494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389281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0,97985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55996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0,97302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919198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0,96435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58472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0,94821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433119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0,93902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869990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0,92655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962274"/>
                  </a:ext>
                </a:extLst>
              </a:tr>
              <a:tr h="12571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0,89348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891073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3105E64-35A9-4CFB-8B62-DAF90B33C2FE}"/>
              </a:ext>
            </a:extLst>
          </p:cNvPr>
          <p:cNvGraphicFramePr>
            <a:graphicFrameLocks noGrp="1"/>
          </p:cNvGraphicFramePr>
          <p:nvPr/>
        </p:nvGraphicFramePr>
        <p:xfrm>
          <a:off x="4471332" y="749231"/>
          <a:ext cx="3682768" cy="5792598"/>
        </p:xfrm>
        <a:graphic>
          <a:graphicData uri="http://schemas.openxmlformats.org/drawingml/2006/table">
            <a:tbl>
              <a:tblPr/>
              <a:tblGrid>
                <a:gridCol w="1891153">
                  <a:extLst>
                    <a:ext uri="{9D8B030D-6E8A-4147-A177-3AD203B41FA5}">
                      <a16:colId xmlns:a16="http://schemas.microsoft.com/office/drawing/2014/main" val="2416519233"/>
                    </a:ext>
                  </a:extLst>
                </a:gridCol>
                <a:gridCol w="597205">
                  <a:extLst>
                    <a:ext uri="{9D8B030D-6E8A-4147-A177-3AD203B41FA5}">
                      <a16:colId xmlns:a16="http://schemas.microsoft.com/office/drawing/2014/main" val="1927741846"/>
                    </a:ext>
                  </a:extLst>
                </a:gridCol>
                <a:gridCol w="597205">
                  <a:extLst>
                    <a:ext uri="{9D8B030D-6E8A-4147-A177-3AD203B41FA5}">
                      <a16:colId xmlns:a16="http://schemas.microsoft.com/office/drawing/2014/main" val="3437390501"/>
                    </a:ext>
                  </a:extLst>
                </a:gridCol>
                <a:gridCol w="597205">
                  <a:extLst>
                    <a:ext uri="{9D8B030D-6E8A-4147-A177-3AD203B41FA5}">
                      <a16:colId xmlns:a16="http://schemas.microsoft.com/office/drawing/2014/main" val="112002469"/>
                    </a:ext>
                  </a:extLst>
                </a:gridCol>
              </a:tblGrid>
              <a:tr h="94534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aree in cui sono stati conferiti prodotti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413439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1,09801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15824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1,09774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790675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1,08101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25620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36983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76358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1,02716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10800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64337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1,00263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006888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0,98438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0054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0,97933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23576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0,96422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74764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0,96362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27545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0,93230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27862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0,91300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3512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0,88872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820182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1,09848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303182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1,05952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09432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1270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1,04237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47923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1,02898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8096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49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1,00886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24214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1,00842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057086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0,99013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96903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0,98832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660573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0,97974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48579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0,96782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887835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0,95937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492303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0,92794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161049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0,91715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70175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0,79283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0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546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1037230" y="217530"/>
            <a:ext cx="77860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per quartile 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CBE7BF8-59BF-4C15-8DBC-0D8C7D68E746}"/>
              </a:ext>
            </a:extLst>
          </p:cNvPr>
          <p:cNvGraphicFramePr>
            <a:graphicFrameLocks noGrp="1"/>
          </p:cNvGraphicFramePr>
          <p:nvPr/>
        </p:nvGraphicFramePr>
        <p:xfrm>
          <a:off x="532122" y="847956"/>
          <a:ext cx="3593223" cy="5783160"/>
        </p:xfrm>
        <a:graphic>
          <a:graphicData uri="http://schemas.openxmlformats.org/drawingml/2006/table">
            <a:tbl>
              <a:tblPr/>
              <a:tblGrid>
                <a:gridCol w="1845168">
                  <a:extLst>
                    <a:ext uri="{9D8B030D-6E8A-4147-A177-3AD203B41FA5}">
                      <a16:colId xmlns:a16="http://schemas.microsoft.com/office/drawing/2014/main" val="2783800622"/>
                    </a:ext>
                  </a:extLst>
                </a:gridCol>
                <a:gridCol w="582685">
                  <a:extLst>
                    <a:ext uri="{9D8B030D-6E8A-4147-A177-3AD203B41FA5}">
                      <a16:colId xmlns:a16="http://schemas.microsoft.com/office/drawing/2014/main" val="1898669536"/>
                    </a:ext>
                  </a:extLst>
                </a:gridCol>
                <a:gridCol w="582685">
                  <a:extLst>
                    <a:ext uri="{9D8B030D-6E8A-4147-A177-3AD203B41FA5}">
                      <a16:colId xmlns:a16="http://schemas.microsoft.com/office/drawing/2014/main" val="3407706747"/>
                    </a:ext>
                  </a:extLst>
                </a:gridCol>
                <a:gridCol w="582685">
                  <a:extLst>
                    <a:ext uri="{9D8B030D-6E8A-4147-A177-3AD203B41FA5}">
                      <a16:colId xmlns:a16="http://schemas.microsoft.com/office/drawing/2014/main" val="2539453740"/>
                    </a:ext>
                  </a:extLst>
                </a:gridCol>
              </a:tblGrid>
              <a:tr h="9254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89063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1,05728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471383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1,05110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16707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1,03571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02838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1,03498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202367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1,03240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241383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66971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1,00640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09819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960188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0,99875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241890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0,99095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493175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0,98312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81612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0,98126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318601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0,96067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05712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0,95762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787193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0,94653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32658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1,06487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560378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1,05703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51125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1,01756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582535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1,01697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208872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1,01191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78053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937369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1,00652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92368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1,00145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128274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0,99905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987235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0,99093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80299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0,98206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73856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0,97957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879025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0,97879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165947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0,97140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456188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0,89640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831396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EEE390D-CAAE-4BCB-BFA1-13D38D88386B}"/>
              </a:ext>
            </a:extLst>
          </p:cNvPr>
          <p:cNvGraphicFramePr>
            <a:graphicFrameLocks noGrp="1"/>
          </p:cNvGraphicFramePr>
          <p:nvPr/>
        </p:nvGraphicFramePr>
        <p:xfrm>
          <a:off x="4671817" y="805343"/>
          <a:ext cx="3819038" cy="5903561"/>
        </p:xfrm>
        <a:graphic>
          <a:graphicData uri="http://schemas.openxmlformats.org/drawingml/2006/table">
            <a:tbl>
              <a:tblPr/>
              <a:tblGrid>
                <a:gridCol w="1961129">
                  <a:extLst>
                    <a:ext uri="{9D8B030D-6E8A-4147-A177-3AD203B41FA5}">
                      <a16:colId xmlns:a16="http://schemas.microsoft.com/office/drawing/2014/main" val="85344008"/>
                    </a:ext>
                  </a:extLst>
                </a:gridCol>
                <a:gridCol w="619303">
                  <a:extLst>
                    <a:ext uri="{9D8B030D-6E8A-4147-A177-3AD203B41FA5}">
                      <a16:colId xmlns:a16="http://schemas.microsoft.com/office/drawing/2014/main" val="638375904"/>
                    </a:ext>
                  </a:extLst>
                </a:gridCol>
                <a:gridCol w="619303">
                  <a:extLst>
                    <a:ext uri="{9D8B030D-6E8A-4147-A177-3AD203B41FA5}">
                      <a16:colId xmlns:a16="http://schemas.microsoft.com/office/drawing/2014/main" val="3331536512"/>
                    </a:ext>
                  </a:extLst>
                </a:gridCol>
                <a:gridCol w="619303">
                  <a:extLst>
                    <a:ext uri="{9D8B030D-6E8A-4147-A177-3AD203B41FA5}">
                      <a16:colId xmlns:a16="http://schemas.microsoft.com/office/drawing/2014/main" val="2280323057"/>
                    </a:ext>
                  </a:extLst>
                </a:gridCol>
              </a:tblGrid>
              <a:tr h="8838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137700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1,03542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833061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1,03393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2859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1,01668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492926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1,00692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258698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1,00531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28706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0,99627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851585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0,98190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792661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0,97818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109298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0,97528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63306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0,97404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820255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0,96825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080042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0,95955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439570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0,95917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965612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0,94843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607616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0,93000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964373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1,03445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567940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17731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0,98491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563313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0,98196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352941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0,97392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338691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0,96807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95423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0,96083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476320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0,96070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499498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0,95816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483448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0,94956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945134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0,94289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38976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0,93885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759562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0,92891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56656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0,92523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04609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0,91633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17181"/>
                  </a:ext>
                </a:extLst>
              </a:tr>
              <a:tr h="130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0,89215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710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3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55576" y="764704"/>
            <a:ext cx="8229600" cy="5805264"/>
          </a:xfrm>
        </p:spPr>
        <p:txBody>
          <a:bodyPr>
            <a:normAutofit fontScale="55000" lnSpcReduction="20000"/>
          </a:bodyPr>
          <a:lstStyle/>
          <a:p>
            <a:r>
              <a:rPr lang="it-IT" sz="2600" dirty="0">
                <a:latin typeface="+mn-lt"/>
              </a:rPr>
              <a:t>Consiglio Direttivo</a:t>
            </a:r>
          </a:p>
          <a:p>
            <a:pPr lvl="1"/>
            <a:r>
              <a:rPr lang="it-IT" sz="2600" dirty="0">
                <a:latin typeface="+mn-lt"/>
              </a:rPr>
              <a:t>Proff. Antonio Uricchio (Presidente); Alessandra Celletti (Vice-Presidente e Consigliere delegato per la Valutazione della ricerca); Marilena Maniaci; Menico Rizzi; Massimo Tronci.</a:t>
            </a:r>
          </a:p>
          <a:p>
            <a:endParaRPr lang="it-IT" sz="2600" dirty="0">
              <a:latin typeface="+mn-lt"/>
            </a:endParaRPr>
          </a:p>
          <a:p>
            <a:r>
              <a:rPr lang="it-IT" sz="2600" dirty="0">
                <a:latin typeface="+mn-lt"/>
              </a:rPr>
              <a:t>Direttore Generale</a:t>
            </a:r>
          </a:p>
          <a:p>
            <a:pPr lvl="1"/>
            <a:r>
              <a:rPr lang="it-IT" sz="2600" dirty="0">
                <a:latin typeface="+mn-lt"/>
              </a:rPr>
              <a:t>Dott. Daniele Livon</a:t>
            </a:r>
          </a:p>
          <a:p>
            <a:pPr marL="457200" lvl="1" indent="0">
              <a:buNone/>
            </a:pPr>
            <a:endParaRPr lang="it-IT" sz="2600" dirty="0">
              <a:latin typeface="+mn-lt"/>
            </a:endParaRPr>
          </a:p>
          <a:p>
            <a:r>
              <a:rPr lang="it-IT" sz="2600" dirty="0">
                <a:latin typeface="+mn-lt"/>
              </a:rPr>
              <a:t>Dirigente Area Valutazione della Ricerca: </a:t>
            </a:r>
          </a:p>
          <a:p>
            <a:pPr lvl="1"/>
            <a:r>
              <a:rPr lang="it-IT" sz="2600" dirty="0">
                <a:latin typeface="+mn-lt"/>
              </a:rPr>
              <a:t>Dott. Marco Malgarini</a:t>
            </a:r>
            <a:endParaRPr lang="it-IT" sz="2600" b="1" dirty="0">
              <a:latin typeface="+mn-lt"/>
            </a:endParaRPr>
          </a:p>
          <a:p>
            <a:endParaRPr lang="it-IT" sz="2600" dirty="0">
              <a:latin typeface="+mn-lt"/>
            </a:endParaRPr>
          </a:p>
          <a:p>
            <a:r>
              <a:rPr lang="it-IT" sz="2600" dirty="0">
                <a:latin typeface="+mn-lt"/>
              </a:rPr>
              <a:t>Funzionari </a:t>
            </a:r>
            <a:r>
              <a:rPr lang="it-IT" sz="2600" dirty="0" err="1">
                <a:latin typeface="+mn-lt"/>
              </a:rPr>
              <a:t>Dott.ri</a:t>
            </a:r>
            <a:r>
              <a:rPr lang="it-IT" sz="2600" dirty="0">
                <a:latin typeface="+mn-lt"/>
              </a:rPr>
              <a:t>:</a:t>
            </a:r>
          </a:p>
          <a:p>
            <a:pPr lvl="1"/>
            <a:r>
              <a:rPr lang="it-IT" sz="2600" dirty="0">
                <a:latin typeface="+mn-lt"/>
              </a:rPr>
              <a:t>Brigida Blasi, Responsabile U.O. Terza Missione</a:t>
            </a:r>
          </a:p>
          <a:p>
            <a:pPr lvl="1"/>
            <a:r>
              <a:rPr lang="it-IT" sz="2600" dirty="0">
                <a:latin typeface="+mn-lt"/>
              </a:rPr>
              <a:t>Irene Mazzotta, Responsabile U.O. VQR</a:t>
            </a:r>
          </a:p>
          <a:p>
            <a:pPr lvl="1"/>
            <a:r>
              <a:rPr lang="it-IT" sz="2600" dirty="0">
                <a:latin typeface="+mn-lt"/>
              </a:rPr>
              <a:t>Paola Costantini, U.O. VQR</a:t>
            </a:r>
          </a:p>
          <a:p>
            <a:pPr lvl="1"/>
            <a:r>
              <a:rPr lang="it-IT" sz="2600" dirty="0">
                <a:latin typeface="+mn-lt"/>
              </a:rPr>
              <a:t>Sandra Romagnosi, U.O. Terza Missione</a:t>
            </a:r>
          </a:p>
          <a:p>
            <a:pPr lvl="1"/>
            <a:r>
              <a:rPr lang="it-IT" sz="2600" dirty="0">
                <a:latin typeface="+mn-lt"/>
              </a:rPr>
              <a:t>Scipione Sarlo, U.O. VQR</a:t>
            </a:r>
          </a:p>
          <a:p>
            <a:pPr lvl="1"/>
            <a:r>
              <a:rPr lang="it-IT" sz="2600" dirty="0">
                <a:latin typeface="+mn-lt"/>
              </a:rPr>
              <a:t>Cristiano Trani (CINECA)</a:t>
            </a:r>
          </a:p>
          <a:p>
            <a:pPr lvl="1"/>
            <a:r>
              <a:rPr lang="it-IT" sz="2600" dirty="0">
                <a:latin typeface="+mn-lt"/>
              </a:rPr>
              <a:t>Vittorio Leproux</a:t>
            </a:r>
          </a:p>
          <a:p>
            <a:pPr lvl="1"/>
            <a:r>
              <a:rPr lang="it-IT" sz="2600" dirty="0">
                <a:latin typeface="+mn-lt"/>
              </a:rPr>
              <a:t>Carmen Nappi</a:t>
            </a:r>
          </a:p>
          <a:p>
            <a:pPr lvl="1"/>
            <a:r>
              <a:rPr lang="it-IT" sz="2600" dirty="0">
                <a:latin typeface="+mn-lt"/>
              </a:rPr>
              <a:t>Francesca Pentassuglio</a:t>
            </a:r>
          </a:p>
          <a:p>
            <a:pPr lvl="1"/>
            <a:r>
              <a:rPr lang="it-IT" sz="2600" dirty="0">
                <a:latin typeface="+mn-lt"/>
              </a:rPr>
              <a:t>Francesca Macrì</a:t>
            </a:r>
          </a:p>
          <a:p>
            <a:pPr lvl="1"/>
            <a:endParaRPr lang="it-IT" sz="2600" dirty="0">
              <a:latin typeface="+mn-lt"/>
            </a:endParaRPr>
          </a:p>
          <a:p>
            <a:r>
              <a:rPr lang="it-IT" sz="2550" dirty="0">
                <a:latin typeface="+mn-lt"/>
              </a:rPr>
              <a:t>Assistenza tecnica e informatica CINECA, </a:t>
            </a:r>
            <a:r>
              <a:rPr lang="it-IT" sz="2550" dirty="0" err="1">
                <a:latin typeface="+mn-lt"/>
              </a:rPr>
              <a:t>dott.ri</a:t>
            </a:r>
            <a:r>
              <a:rPr lang="it-IT" sz="2550" dirty="0">
                <a:latin typeface="+mn-lt"/>
              </a:rPr>
              <a:t>:</a:t>
            </a:r>
          </a:p>
          <a:p>
            <a:pPr lvl="1"/>
            <a:r>
              <a:rPr lang="it-IT" sz="2400" dirty="0">
                <a:latin typeface="+mn-lt"/>
              </a:rPr>
              <a:t> Michele Avellino, Pierluigi Bonetti, Roberto </a:t>
            </a:r>
            <a:r>
              <a:rPr lang="it-IT" sz="2400">
                <a:latin typeface="+mn-lt"/>
              </a:rPr>
              <a:t>Gori, Giulio </a:t>
            </a:r>
            <a:r>
              <a:rPr lang="it-IT" sz="2400" dirty="0">
                <a:latin typeface="+mn-lt"/>
              </a:rPr>
              <a:t>Racale </a:t>
            </a:r>
          </a:p>
          <a:p>
            <a:endParaRPr lang="it-IT" sz="2400" dirty="0"/>
          </a:p>
        </p:txBody>
      </p:sp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683568" y="116632"/>
            <a:ext cx="8229600" cy="571345"/>
          </a:xfrm>
          <a:prstGeom prst="rect">
            <a:avLst/>
          </a:prstGeom>
        </p:spPr>
        <p:txBody>
          <a:bodyPr/>
          <a:lstStyle/>
          <a:p>
            <a:r>
              <a:rPr lang="it-IT" dirty="0">
                <a:solidFill>
                  <a:srgbClr val="558ED5"/>
                </a:solidFill>
                <a:latin typeface="+mj-lt"/>
              </a:rPr>
              <a:t>Il Gruppo di lavoro ANVUR VQR</a:t>
            </a:r>
            <a:endParaRPr lang="it-IT" i="1" dirty="0">
              <a:solidFill>
                <a:srgbClr val="558ED5"/>
              </a:solidFill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639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763481" y="157151"/>
            <a:ext cx="79233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delle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R1e2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tutti 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per quartile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dimensione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 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EC9C9621-4A97-42F3-B93E-6FA6AE51B7AE}"/>
              </a:ext>
            </a:extLst>
          </p:cNvPr>
          <p:cNvGraphicFramePr>
            <a:graphicFrameLocks noGrp="1"/>
          </p:cNvGraphicFramePr>
          <p:nvPr/>
        </p:nvGraphicFramePr>
        <p:xfrm>
          <a:off x="687339" y="741926"/>
          <a:ext cx="3806924" cy="5829290"/>
        </p:xfrm>
        <a:graphic>
          <a:graphicData uri="http://schemas.openxmlformats.org/drawingml/2006/table">
            <a:tbl>
              <a:tblPr/>
              <a:tblGrid>
                <a:gridCol w="1736265">
                  <a:extLst>
                    <a:ext uri="{9D8B030D-6E8A-4147-A177-3AD203B41FA5}">
                      <a16:colId xmlns:a16="http://schemas.microsoft.com/office/drawing/2014/main" val="521130134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2993901740"/>
                    </a:ext>
                  </a:extLst>
                </a:gridCol>
                <a:gridCol w="701522">
                  <a:extLst>
                    <a:ext uri="{9D8B030D-6E8A-4147-A177-3AD203B41FA5}">
                      <a16:colId xmlns:a16="http://schemas.microsoft.com/office/drawing/2014/main" val="265697411"/>
                    </a:ext>
                  </a:extLst>
                </a:gridCol>
                <a:gridCol w="632291">
                  <a:extLst>
                    <a:ext uri="{9D8B030D-6E8A-4147-A177-3AD203B41FA5}">
                      <a16:colId xmlns:a16="http://schemas.microsoft.com/office/drawing/2014/main" val="981287608"/>
                    </a:ext>
                  </a:extLst>
                </a:gridCol>
              </a:tblGrid>
              <a:tr h="84497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036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1,07579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97151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1,07011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114122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1,05131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778362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1,04118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78195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1,03033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716393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1,02313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632240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1,01975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280273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1,01947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429228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0,99736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41190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0,97389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576739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0,96738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75317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0,93424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097553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0,92938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109759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0,92539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10772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0,88977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246495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1,07786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66417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1,05273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19645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1,03484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19979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1,02388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035532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192555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20712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1,00004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591925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0,99606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726850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0,99337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552017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0,98269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62355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0,97830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446354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0,97782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16417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0,96187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36139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0,94248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990886"/>
                  </a:ext>
                </a:extLst>
              </a:tr>
              <a:tr h="16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0,92928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31191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B37634F2-2669-4856-B616-DD2BCF72E100}"/>
              </a:ext>
            </a:extLst>
          </p:cNvPr>
          <p:cNvGraphicFramePr>
            <a:graphicFrameLocks noGrp="1"/>
          </p:cNvGraphicFramePr>
          <p:nvPr/>
        </p:nvGraphicFramePr>
        <p:xfrm>
          <a:off x="4747239" y="777263"/>
          <a:ext cx="3806924" cy="5697760"/>
        </p:xfrm>
        <a:graphic>
          <a:graphicData uri="http://schemas.openxmlformats.org/drawingml/2006/table">
            <a:tbl>
              <a:tblPr/>
              <a:tblGrid>
                <a:gridCol w="1515608">
                  <a:extLst>
                    <a:ext uri="{9D8B030D-6E8A-4147-A177-3AD203B41FA5}">
                      <a16:colId xmlns:a16="http://schemas.microsoft.com/office/drawing/2014/main" val="2383555113"/>
                    </a:ext>
                  </a:extLst>
                </a:gridCol>
                <a:gridCol w="763772">
                  <a:extLst>
                    <a:ext uri="{9D8B030D-6E8A-4147-A177-3AD203B41FA5}">
                      <a16:colId xmlns:a16="http://schemas.microsoft.com/office/drawing/2014/main" val="1723772908"/>
                    </a:ext>
                  </a:extLst>
                </a:gridCol>
                <a:gridCol w="763772">
                  <a:extLst>
                    <a:ext uri="{9D8B030D-6E8A-4147-A177-3AD203B41FA5}">
                      <a16:colId xmlns:a16="http://schemas.microsoft.com/office/drawing/2014/main" val="1779687178"/>
                    </a:ext>
                  </a:extLst>
                </a:gridCol>
                <a:gridCol w="763772">
                  <a:extLst>
                    <a:ext uri="{9D8B030D-6E8A-4147-A177-3AD203B41FA5}">
                      <a16:colId xmlns:a16="http://schemas.microsoft.com/office/drawing/2014/main" val="1293522656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(TUTTI)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66852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1,08535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14294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1,04269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016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1,04125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03120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1,03944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61866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1,03878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8322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1,03335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57754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1,0055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2809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55304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0,97478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274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0,96949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54534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0,96364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11033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0,96136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3824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0,93706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66816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0,90087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91240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0,88195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15017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1,03111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5825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1,02633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64873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1,02002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762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1,01572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9848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0,99352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75369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0,99265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57650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0,98702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01174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0,9697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6107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0,96727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11402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0,95516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7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0,95057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1433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0,94565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65069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0,92283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0408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0,92263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9222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0,88958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3667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0,84848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5" marR="6605" marT="6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67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217530"/>
            <a:ext cx="79565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R3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formazione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 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997A7008-73B5-47CB-B99F-EF226C464A06}"/>
              </a:ext>
            </a:extLst>
          </p:cNvPr>
          <p:cNvGraphicFramePr>
            <a:graphicFrameLocks noGrp="1"/>
          </p:cNvGraphicFramePr>
          <p:nvPr/>
        </p:nvGraphicFramePr>
        <p:xfrm>
          <a:off x="372862" y="798968"/>
          <a:ext cx="3817397" cy="5714787"/>
        </p:xfrm>
        <a:graphic>
          <a:graphicData uri="http://schemas.openxmlformats.org/drawingml/2006/table">
            <a:tbl>
              <a:tblPr/>
              <a:tblGrid>
                <a:gridCol w="2901223">
                  <a:extLst>
                    <a:ext uri="{9D8B030D-6E8A-4147-A177-3AD203B41FA5}">
                      <a16:colId xmlns:a16="http://schemas.microsoft.com/office/drawing/2014/main" val="1983356664"/>
                    </a:ext>
                  </a:extLst>
                </a:gridCol>
                <a:gridCol w="916174">
                  <a:extLst>
                    <a:ext uri="{9D8B030D-6E8A-4147-A177-3AD203B41FA5}">
                      <a16:colId xmlns:a16="http://schemas.microsoft.com/office/drawing/2014/main" val="1120470116"/>
                    </a:ext>
                  </a:extLst>
                </a:gridCol>
              </a:tblGrid>
              <a:tr h="55480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57834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1,29060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250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1,12364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2117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1,09970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64353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1,07832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2344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1,07017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43733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1,06259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55484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1,05923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7071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1,05776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6296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1,05718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18813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1,04954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2184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1,04406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53455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1,04392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23890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1,04231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1877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8121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1,03809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23509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1,03567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58402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1,03298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88530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1,03215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97946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1,02780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19871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1,02763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92968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1,02607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3669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1,02379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37873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1,02075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365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574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96827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1,00365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21297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87380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311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1,00217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8469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1,00181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322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19107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5223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0,99773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882260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483788BB-2F33-4C7A-B8AF-CBE0D593C0D2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798968"/>
          <a:ext cx="3790765" cy="4932972"/>
        </p:xfrm>
        <a:graphic>
          <a:graphicData uri="http://schemas.openxmlformats.org/drawingml/2006/table">
            <a:tbl>
              <a:tblPr/>
              <a:tblGrid>
                <a:gridCol w="2716567">
                  <a:extLst>
                    <a:ext uri="{9D8B030D-6E8A-4147-A177-3AD203B41FA5}">
                      <a16:colId xmlns:a16="http://schemas.microsoft.com/office/drawing/2014/main" val="3230791638"/>
                    </a:ext>
                  </a:extLst>
                </a:gridCol>
                <a:gridCol w="1074198">
                  <a:extLst>
                    <a:ext uri="{9D8B030D-6E8A-4147-A177-3AD203B41FA5}">
                      <a16:colId xmlns:a16="http://schemas.microsoft.com/office/drawing/2014/main" val="1530983052"/>
                    </a:ext>
                  </a:extLst>
                </a:gridCol>
              </a:tblGrid>
              <a:tr h="55480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7975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0,99538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54768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0,98698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1477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0,98615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83299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0,97469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3075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0,97446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56212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0,97277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5645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0,96720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6454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0,96579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28281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0,96537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85074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0,96183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18797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0,96162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36974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0,95559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66531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0,95443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26322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0,95320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7695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0,95222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23389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0,94511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5314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0,94064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42110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0,93850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7012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0,93676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7478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0,93101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329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0,92996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84439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0,92750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2830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0,92438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62992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0,92172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21880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0,92067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8677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0,87158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03949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0,85238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7188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0,78094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718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600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217530"/>
            <a:ext cx="795650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delle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R4 (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A3930B2-52C2-440E-9D7C-CF377B955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36728"/>
              </p:ext>
            </p:extLst>
          </p:nvPr>
        </p:nvGraphicFramePr>
        <p:xfrm>
          <a:off x="985802" y="833083"/>
          <a:ext cx="3190982" cy="5550181"/>
        </p:xfrm>
        <a:graphic>
          <a:graphicData uri="http://schemas.openxmlformats.org/drawingml/2006/table">
            <a:tbl>
              <a:tblPr/>
              <a:tblGrid>
                <a:gridCol w="1806166">
                  <a:extLst>
                    <a:ext uri="{9D8B030D-6E8A-4147-A177-3AD203B41FA5}">
                      <a16:colId xmlns:a16="http://schemas.microsoft.com/office/drawing/2014/main" val="1175482112"/>
                    </a:ext>
                  </a:extLst>
                </a:gridCol>
                <a:gridCol w="699429">
                  <a:extLst>
                    <a:ext uri="{9D8B030D-6E8A-4147-A177-3AD203B41FA5}">
                      <a16:colId xmlns:a16="http://schemas.microsoft.com/office/drawing/2014/main" val="1089452460"/>
                    </a:ext>
                  </a:extLst>
                </a:gridCol>
                <a:gridCol w="685387">
                  <a:extLst>
                    <a:ext uri="{9D8B030D-6E8A-4147-A177-3AD203B41FA5}">
                      <a16:colId xmlns:a16="http://schemas.microsoft.com/office/drawing/2014/main" val="1642102717"/>
                    </a:ext>
                  </a:extLst>
                </a:gridCol>
              </a:tblGrid>
              <a:tr h="6909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5758" marR="5758" marT="57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(IRAS4)</a:t>
                      </a:r>
                    </a:p>
                  </a:txBody>
                  <a:tcPr marL="5758" marR="5758" marT="57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(R4)</a:t>
                      </a:r>
                    </a:p>
                  </a:txBody>
                  <a:tcPr marL="5758" marR="5758" marT="57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0909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1,343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358947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1,296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471656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1,250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129800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1,204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799439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1,181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930309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1,181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127089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1,181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316929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1,172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08935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1,167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792296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1,151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966228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1,139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4420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1,129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789205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518524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072604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198291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339880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40196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76860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1,096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004124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1,091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811184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1,077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137706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1,077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30114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1,065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392479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1,065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399728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1,065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500980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1,065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521259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1,058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9763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1,052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402606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1,035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75248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1,028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109402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1,019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168765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1,013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88593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0,990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362281"/>
                  </a:ext>
                </a:extLst>
              </a:tr>
              <a:tr h="13819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0,985</a:t>
                      </a:r>
                    </a:p>
                  </a:txBody>
                  <a:tcPr marL="5758" marR="5758" marT="57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674658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0D288FC3-5D43-4140-8A3B-2A24452E4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886225"/>
              </p:ext>
            </p:extLst>
          </p:nvPr>
        </p:nvGraphicFramePr>
        <p:xfrm>
          <a:off x="4892354" y="833082"/>
          <a:ext cx="3321691" cy="5407668"/>
        </p:xfrm>
        <a:graphic>
          <a:graphicData uri="http://schemas.openxmlformats.org/drawingml/2006/table">
            <a:tbl>
              <a:tblPr/>
              <a:tblGrid>
                <a:gridCol w="1731022">
                  <a:extLst>
                    <a:ext uri="{9D8B030D-6E8A-4147-A177-3AD203B41FA5}">
                      <a16:colId xmlns:a16="http://schemas.microsoft.com/office/drawing/2014/main" val="4229676011"/>
                    </a:ext>
                  </a:extLst>
                </a:gridCol>
                <a:gridCol w="877207">
                  <a:extLst>
                    <a:ext uri="{9D8B030D-6E8A-4147-A177-3AD203B41FA5}">
                      <a16:colId xmlns:a16="http://schemas.microsoft.com/office/drawing/2014/main" val="2841787796"/>
                    </a:ext>
                  </a:extLst>
                </a:gridCol>
                <a:gridCol w="713462">
                  <a:extLst>
                    <a:ext uri="{9D8B030D-6E8A-4147-A177-3AD203B41FA5}">
                      <a16:colId xmlns:a16="http://schemas.microsoft.com/office/drawing/2014/main" val="2455833923"/>
                    </a:ext>
                  </a:extLst>
                </a:gridCol>
              </a:tblGrid>
              <a:tr h="84211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7018" marR="7018" marT="7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(IRAS4)</a:t>
                      </a:r>
                    </a:p>
                  </a:txBody>
                  <a:tcPr marL="7018" marR="7018" marT="7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(R4)</a:t>
                      </a:r>
                    </a:p>
                  </a:txBody>
                  <a:tcPr marL="7018" marR="7018" marT="7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425917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Cassino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0,972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830026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Urbino Carlo Bo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0,972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853991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Verona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0,972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41927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La Sapienza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0,972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166089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Siena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0,972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868728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Basilicata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0,926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47197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Pisa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0,917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876437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Catanzaro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0,903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926195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L'Aquila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0,903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833413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Perugia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0,903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074700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Cagliari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0,886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931867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Pavia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0,849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6843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Catania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0,833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649750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Ferrara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0,833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234461"/>
                  </a:ext>
                </a:extLst>
              </a:tr>
              <a:tr h="18652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Calabria (Arcavacata di Rende)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0,814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098241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Napoli Parthenope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0,799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367840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Insubria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0,764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739413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Bari Politecnico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0,695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242421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Brescia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0,695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862951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Napoli II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0,695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345325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Foro Italico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0,695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13439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Sannio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0,695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468740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Venezia Iuav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0,695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521928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Messina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0,648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25698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Napoli L'Orientale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0,556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258450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Teramo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0,463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54691"/>
                  </a:ext>
                </a:extLst>
              </a:tr>
              <a:tr h="168424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Salento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0,417</a:t>
                      </a:r>
                    </a:p>
                  </a:txBody>
                  <a:tcPr marL="7018" marR="7018" marT="70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21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25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91942" y="485977"/>
            <a:ext cx="79565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Scuole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Speciali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indicatori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R1, R2 e R1e2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stabili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,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totale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E96735EE-59B6-417F-9F96-7E11A49A7EE4}"/>
              </a:ext>
            </a:extLst>
          </p:cNvPr>
          <p:cNvGraphicFramePr>
            <a:graphicFrameLocks noGrp="1"/>
          </p:cNvGraphicFramePr>
          <p:nvPr/>
        </p:nvGraphicFramePr>
        <p:xfrm>
          <a:off x="611186" y="1736521"/>
          <a:ext cx="7956500" cy="3632432"/>
        </p:xfrm>
        <a:graphic>
          <a:graphicData uri="http://schemas.openxmlformats.org/drawingml/2006/table">
            <a:tbl>
              <a:tblPr/>
              <a:tblGrid>
                <a:gridCol w="1788065">
                  <a:extLst>
                    <a:ext uri="{9D8B030D-6E8A-4147-A177-3AD203B41FA5}">
                      <a16:colId xmlns:a16="http://schemas.microsoft.com/office/drawing/2014/main" val="4200937187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134169447"/>
                    </a:ext>
                  </a:extLst>
                </a:gridCol>
                <a:gridCol w="989901">
                  <a:extLst>
                    <a:ext uri="{9D8B030D-6E8A-4147-A177-3AD203B41FA5}">
                      <a16:colId xmlns:a16="http://schemas.microsoft.com/office/drawing/2014/main" val="2211525505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784666560"/>
                    </a:ext>
                  </a:extLst>
                </a:gridCol>
                <a:gridCol w="931178">
                  <a:extLst>
                    <a:ext uri="{9D8B030D-6E8A-4147-A177-3AD203B41FA5}">
                      <a16:colId xmlns:a16="http://schemas.microsoft.com/office/drawing/2014/main" val="1402295072"/>
                    </a:ext>
                  </a:extLst>
                </a:gridCol>
                <a:gridCol w="981512">
                  <a:extLst>
                    <a:ext uri="{9D8B030D-6E8A-4147-A177-3AD203B41FA5}">
                      <a16:colId xmlns:a16="http://schemas.microsoft.com/office/drawing/2014/main" val="3829175561"/>
                    </a:ext>
                  </a:extLst>
                </a:gridCol>
                <a:gridCol w="1084706">
                  <a:extLst>
                    <a:ext uri="{9D8B030D-6E8A-4147-A177-3AD203B41FA5}">
                      <a16:colId xmlns:a16="http://schemas.microsoft.com/office/drawing/2014/main" val="2731701621"/>
                    </a:ext>
                  </a:extLst>
                </a:gridCol>
              </a:tblGrid>
              <a:tr h="18162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</a:t>
                      </a:r>
                    </a:p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(Profilo A)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A)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B)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B)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(TUTTI)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(TUTTI)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81953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GSSI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0,99092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0,98694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705688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Lucca - IMT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0,99895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0,98700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0,99929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656664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 IUSS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0,99226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0,93912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0,95877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473429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Normale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1,00438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1,02217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1,01290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97456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</a:t>
                      </a:r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S.Anna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0,99952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1,00931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1,00617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42336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 SISSA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0,99998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1,00289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1,00015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1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852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967942" y="595034"/>
            <a:ext cx="79565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Scuole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Speciali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R3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formazione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R4 (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0D12B8F-7688-4F92-8A4B-3394A4FDCC09}"/>
              </a:ext>
            </a:extLst>
          </p:cNvPr>
          <p:cNvGraphicFramePr>
            <a:graphicFrameLocks noGrp="1"/>
          </p:cNvGraphicFramePr>
          <p:nvPr/>
        </p:nvGraphicFramePr>
        <p:xfrm>
          <a:off x="1092630" y="2046514"/>
          <a:ext cx="6746889" cy="2992755"/>
        </p:xfrm>
        <a:graphic>
          <a:graphicData uri="http://schemas.openxmlformats.org/drawingml/2006/table">
            <a:tbl>
              <a:tblPr/>
              <a:tblGrid>
                <a:gridCol w="2906763">
                  <a:extLst>
                    <a:ext uri="{9D8B030D-6E8A-4147-A177-3AD203B41FA5}">
                      <a16:colId xmlns:a16="http://schemas.microsoft.com/office/drawing/2014/main" val="2374052366"/>
                    </a:ext>
                  </a:extLst>
                </a:gridCol>
                <a:gridCol w="1280042">
                  <a:extLst>
                    <a:ext uri="{9D8B030D-6E8A-4147-A177-3AD203B41FA5}">
                      <a16:colId xmlns:a16="http://schemas.microsoft.com/office/drawing/2014/main" val="4163366114"/>
                    </a:ext>
                  </a:extLst>
                </a:gridCol>
                <a:gridCol w="1280042">
                  <a:extLst>
                    <a:ext uri="{9D8B030D-6E8A-4147-A177-3AD203B41FA5}">
                      <a16:colId xmlns:a16="http://schemas.microsoft.com/office/drawing/2014/main" val="2408401574"/>
                    </a:ext>
                  </a:extLst>
                </a:gridCol>
                <a:gridCol w="1280042">
                  <a:extLst>
                    <a:ext uri="{9D8B030D-6E8A-4147-A177-3AD203B41FA5}">
                      <a16:colId xmlns:a16="http://schemas.microsoft.com/office/drawing/2014/main" val="1056664405"/>
                    </a:ext>
                  </a:extLst>
                </a:gridCol>
              </a:tblGrid>
              <a:tr h="91036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 Istituzione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(IRAS4)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836"/>
                  </a:ext>
                </a:extLst>
              </a:tr>
              <a:tr h="27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1,15942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533910"/>
                  </a:ext>
                </a:extLst>
              </a:tr>
              <a:tr h="27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Lucca - IMT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0,72464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368"/>
                  </a:ext>
                </a:extLst>
              </a:tr>
              <a:tr h="27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 IUSS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0,97095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0,72464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517833"/>
                  </a:ext>
                </a:extLst>
              </a:tr>
              <a:tr h="27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Normale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1,03063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0,50725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900364"/>
                  </a:ext>
                </a:extLst>
              </a:tr>
              <a:tr h="27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S.Anna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1,01282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346949"/>
                  </a:ext>
                </a:extLst>
              </a:tr>
              <a:tr h="27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 SISSA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0,99575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1,15942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653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80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217530"/>
            <a:ext cx="80675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stabili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880DB7F-B866-44C2-89B8-15B4F0373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10970"/>
              </p:ext>
            </p:extLst>
          </p:nvPr>
        </p:nvGraphicFramePr>
        <p:xfrm>
          <a:off x="219995" y="1249680"/>
          <a:ext cx="4217780" cy="3705225"/>
        </p:xfrm>
        <a:graphic>
          <a:graphicData uri="http://schemas.openxmlformats.org/drawingml/2006/table">
            <a:tbl>
              <a:tblPr/>
              <a:tblGrid>
                <a:gridCol w="1687112">
                  <a:extLst>
                    <a:ext uri="{9D8B030D-6E8A-4147-A177-3AD203B41FA5}">
                      <a16:colId xmlns:a16="http://schemas.microsoft.com/office/drawing/2014/main" val="2720942172"/>
                    </a:ext>
                  </a:extLst>
                </a:gridCol>
                <a:gridCol w="843556">
                  <a:extLst>
                    <a:ext uri="{9D8B030D-6E8A-4147-A177-3AD203B41FA5}">
                      <a16:colId xmlns:a16="http://schemas.microsoft.com/office/drawing/2014/main" val="1248700103"/>
                    </a:ext>
                  </a:extLst>
                </a:gridCol>
                <a:gridCol w="843556">
                  <a:extLst>
                    <a:ext uri="{9D8B030D-6E8A-4147-A177-3AD203B41FA5}">
                      <a16:colId xmlns:a16="http://schemas.microsoft.com/office/drawing/2014/main" val="370931788"/>
                    </a:ext>
                  </a:extLst>
                </a:gridCol>
                <a:gridCol w="843556">
                  <a:extLst>
                    <a:ext uri="{9D8B030D-6E8A-4147-A177-3AD203B41FA5}">
                      <a16:colId xmlns:a16="http://schemas.microsoft.com/office/drawing/2014/main" val="3846376044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021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22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01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94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444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2982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065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016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16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1293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047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7212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53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89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4123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99927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ABFA432A-CBBB-443F-98AB-575F81B87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06643"/>
              </p:ext>
            </p:extLst>
          </p:nvPr>
        </p:nvGraphicFramePr>
        <p:xfrm>
          <a:off x="4706226" y="1249680"/>
          <a:ext cx="4217781" cy="4358640"/>
        </p:xfrm>
        <a:graphic>
          <a:graphicData uri="http://schemas.openxmlformats.org/drawingml/2006/table">
            <a:tbl>
              <a:tblPr/>
              <a:tblGrid>
                <a:gridCol w="1687113">
                  <a:extLst>
                    <a:ext uri="{9D8B030D-6E8A-4147-A177-3AD203B41FA5}">
                      <a16:colId xmlns:a16="http://schemas.microsoft.com/office/drawing/2014/main" val="2397841574"/>
                    </a:ext>
                  </a:extLst>
                </a:gridCol>
                <a:gridCol w="843556">
                  <a:extLst>
                    <a:ext uri="{9D8B030D-6E8A-4147-A177-3AD203B41FA5}">
                      <a16:colId xmlns:a16="http://schemas.microsoft.com/office/drawing/2014/main" val="2519837883"/>
                    </a:ext>
                  </a:extLst>
                </a:gridCol>
                <a:gridCol w="843556">
                  <a:extLst>
                    <a:ext uri="{9D8B030D-6E8A-4147-A177-3AD203B41FA5}">
                      <a16:colId xmlns:a16="http://schemas.microsoft.com/office/drawing/2014/main" val="1978950934"/>
                    </a:ext>
                  </a:extLst>
                </a:gridCol>
                <a:gridCol w="843556">
                  <a:extLst>
                    <a:ext uri="{9D8B030D-6E8A-4147-A177-3AD203B41FA5}">
                      <a16:colId xmlns:a16="http://schemas.microsoft.com/office/drawing/2014/main" val="303524203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674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6685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1708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8017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Mercatorum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2471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75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147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37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20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74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13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8014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794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922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316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Camillus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0054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85973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036F5FD-3977-40CA-9C15-C80D5001FDF3}"/>
              </a:ext>
            </a:extLst>
          </p:cNvPr>
          <p:cNvSpPr txBox="1"/>
          <p:nvPr/>
        </p:nvSpPr>
        <p:spPr>
          <a:xfrm>
            <a:off x="311603" y="5987020"/>
            <a:ext cx="4260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Nota: in </a:t>
            </a:r>
            <a:r>
              <a:rPr lang="it-IT" b="1" dirty="0"/>
              <a:t>grassetto</a:t>
            </a:r>
            <a:r>
              <a:rPr lang="it-IT" dirty="0"/>
              <a:t> le università telematiche.</a:t>
            </a:r>
          </a:p>
        </p:txBody>
      </p:sp>
    </p:spTree>
    <p:extLst>
      <p:ext uri="{BB962C8B-B14F-4D97-AF65-F5344CB8AC3E}">
        <p14:creationId xmlns:p14="http://schemas.microsoft.com/office/powerpoint/2010/main" val="4154063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217530"/>
            <a:ext cx="795650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92C2F1C-1EFE-44A2-A1A7-8BD667E02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979410"/>
              </p:ext>
            </p:extLst>
          </p:nvPr>
        </p:nvGraphicFramePr>
        <p:xfrm>
          <a:off x="197331" y="1383113"/>
          <a:ext cx="4254804" cy="3810000"/>
        </p:xfrm>
        <a:graphic>
          <a:graphicData uri="http://schemas.openxmlformats.org/drawingml/2006/table">
            <a:tbl>
              <a:tblPr/>
              <a:tblGrid>
                <a:gridCol w="2041473">
                  <a:extLst>
                    <a:ext uri="{9D8B030D-6E8A-4147-A177-3AD203B41FA5}">
                      <a16:colId xmlns:a16="http://schemas.microsoft.com/office/drawing/2014/main" val="2290440343"/>
                    </a:ext>
                  </a:extLst>
                </a:gridCol>
                <a:gridCol w="679623">
                  <a:extLst>
                    <a:ext uri="{9D8B030D-6E8A-4147-A177-3AD203B41FA5}">
                      <a16:colId xmlns:a16="http://schemas.microsoft.com/office/drawing/2014/main" val="100617137"/>
                    </a:ext>
                  </a:extLst>
                </a:gridCol>
                <a:gridCol w="854085">
                  <a:extLst>
                    <a:ext uri="{9D8B030D-6E8A-4147-A177-3AD203B41FA5}">
                      <a16:colId xmlns:a16="http://schemas.microsoft.com/office/drawing/2014/main" val="4084664840"/>
                    </a:ext>
                  </a:extLst>
                </a:gridCol>
                <a:gridCol w="679623">
                  <a:extLst>
                    <a:ext uri="{9D8B030D-6E8A-4147-A177-3AD203B41FA5}">
                      <a16:colId xmlns:a16="http://schemas.microsoft.com/office/drawing/2014/main" val="2438547311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66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26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979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206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268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369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339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840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99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59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05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800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370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322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5033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Mercatorum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73384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52D6D106-F5A9-4CCE-85F5-859125769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16880"/>
              </p:ext>
            </p:extLst>
          </p:nvPr>
        </p:nvGraphicFramePr>
        <p:xfrm>
          <a:off x="4633141" y="1383113"/>
          <a:ext cx="4254805" cy="4050030"/>
        </p:xfrm>
        <a:graphic>
          <a:graphicData uri="http://schemas.openxmlformats.org/drawingml/2006/table">
            <a:tbl>
              <a:tblPr/>
              <a:tblGrid>
                <a:gridCol w="2041473">
                  <a:extLst>
                    <a:ext uri="{9D8B030D-6E8A-4147-A177-3AD203B41FA5}">
                      <a16:colId xmlns:a16="http://schemas.microsoft.com/office/drawing/2014/main" val="2346389220"/>
                    </a:ext>
                  </a:extLst>
                </a:gridCol>
                <a:gridCol w="679623">
                  <a:extLst>
                    <a:ext uri="{9D8B030D-6E8A-4147-A177-3AD203B41FA5}">
                      <a16:colId xmlns:a16="http://schemas.microsoft.com/office/drawing/2014/main" val="4251623743"/>
                    </a:ext>
                  </a:extLst>
                </a:gridCol>
                <a:gridCol w="854086">
                  <a:extLst>
                    <a:ext uri="{9D8B030D-6E8A-4147-A177-3AD203B41FA5}">
                      <a16:colId xmlns:a16="http://schemas.microsoft.com/office/drawing/2014/main" val="3084101478"/>
                    </a:ext>
                  </a:extLst>
                </a:gridCol>
                <a:gridCol w="679623">
                  <a:extLst>
                    <a:ext uri="{9D8B030D-6E8A-4147-A177-3AD203B41FA5}">
                      <a16:colId xmlns:a16="http://schemas.microsoft.com/office/drawing/2014/main" val="1791466957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396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660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3236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8345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8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0149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2813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128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384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04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80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Camillus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358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872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098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380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342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67559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BB007127-4B86-488C-956C-CA13CA7BC962}"/>
              </a:ext>
            </a:extLst>
          </p:cNvPr>
          <p:cNvSpPr txBox="1"/>
          <p:nvPr/>
        </p:nvSpPr>
        <p:spPr>
          <a:xfrm>
            <a:off x="121640" y="6251857"/>
            <a:ext cx="4260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Nota: in </a:t>
            </a:r>
            <a:r>
              <a:rPr lang="it-IT" b="1" dirty="0"/>
              <a:t>grassetto</a:t>
            </a:r>
            <a:r>
              <a:rPr lang="it-IT" dirty="0"/>
              <a:t> le università telematiche.</a:t>
            </a:r>
          </a:p>
        </p:txBody>
      </p:sp>
    </p:spTree>
    <p:extLst>
      <p:ext uri="{BB962C8B-B14F-4D97-AF65-F5344CB8AC3E}">
        <p14:creationId xmlns:p14="http://schemas.microsoft.com/office/powerpoint/2010/main" val="3129182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318198"/>
            <a:ext cx="79565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R1e2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tutto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il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personale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afferente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all’Istituzione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)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6C5C399-9123-4598-9920-CFE9C998CCF7}"/>
              </a:ext>
            </a:extLst>
          </p:cNvPr>
          <p:cNvSpPr txBox="1"/>
          <p:nvPr/>
        </p:nvSpPr>
        <p:spPr>
          <a:xfrm>
            <a:off x="208225" y="6026462"/>
            <a:ext cx="4260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Nota: in </a:t>
            </a:r>
            <a:r>
              <a:rPr lang="it-IT" b="1" dirty="0"/>
              <a:t>grassetto</a:t>
            </a:r>
            <a:r>
              <a:rPr lang="it-IT" dirty="0"/>
              <a:t> le università telematiche.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598C09DA-C8F9-4D4D-A5EC-DAFF1C695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30447"/>
              </p:ext>
            </p:extLst>
          </p:nvPr>
        </p:nvGraphicFramePr>
        <p:xfrm>
          <a:off x="208225" y="1278381"/>
          <a:ext cx="4128883" cy="3705225"/>
        </p:xfrm>
        <a:graphic>
          <a:graphicData uri="http://schemas.openxmlformats.org/drawingml/2006/table">
            <a:tbl>
              <a:tblPr/>
              <a:tblGrid>
                <a:gridCol w="1779070">
                  <a:extLst>
                    <a:ext uri="{9D8B030D-6E8A-4147-A177-3AD203B41FA5}">
                      <a16:colId xmlns:a16="http://schemas.microsoft.com/office/drawing/2014/main" val="1075910656"/>
                    </a:ext>
                  </a:extLst>
                </a:gridCol>
                <a:gridCol w="699288">
                  <a:extLst>
                    <a:ext uri="{9D8B030D-6E8A-4147-A177-3AD203B41FA5}">
                      <a16:colId xmlns:a16="http://schemas.microsoft.com/office/drawing/2014/main" val="210761252"/>
                    </a:ext>
                  </a:extLst>
                </a:gridCol>
                <a:gridCol w="856114">
                  <a:extLst>
                    <a:ext uri="{9D8B030D-6E8A-4147-A177-3AD203B41FA5}">
                      <a16:colId xmlns:a16="http://schemas.microsoft.com/office/drawing/2014/main" val="2477177615"/>
                    </a:ext>
                  </a:extLst>
                </a:gridCol>
                <a:gridCol w="794411">
                  <a:extLst>
                    <a:ext uri="{9D8B030D-6E8A-4147-A177-3AD203B41FA5}">
                      <a16:colId xmlns:a16="http://schemas.microsoft.com/office/drawing/2014/main" val="3641086706"/>
                    </a:ext>
                  </a:extLst>
                </a:gridCol>
              </a:tblGrid>
              <a:tr h="8096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(TUTTI)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721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103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9917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6694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168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63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563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7066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210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796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204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6298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1504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169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8601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55346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45AB675B-D570-44BF-926A-A2BFA8AD8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970714"/>
              </p:ext>
            </p:extLst>
          </p:nvPr>
        </p:nvGraphicFramePr>
        <p:xfrm>
          <a:off x="4572000" y="1278381"/>
          <a:ext cx="4363775" cy="4050030"/>
        </p:xfrm>
        <a:graphic>
          <a:graphicData uri="http://schemas.openxmlformats.org/drawingml/2006/table">
            <a:tbl>
              <a:tblPr/>
              <a:tblGrid>
                <a:gridCol w="1880282">
                  <a:extLst>
                    <a:ext uri="{9D8B030D-6E8A-4147-A177-3AD203B41FA5}">
                      <a16:colId xmlns:a16="http://schemas.microsoft.com/office/drawing/2014/main" val="1325838610"/>
                    </a:ext>
                  </a:extLst>
                </a:gridCol>
                <a:gridCol w="739071">
                  <a:extLst>
                    <a:ext uri="{9D8B030D-6E8A-4147-A177-3AD203B41FA5}">
                      <a16:colId xmlns:a16="http://schemas.microsoft.com/office/drawing/2014/main" val="3010498231"/>
                    </a:ext>
                  </a:extLst>
                </a:gridCol>
                <a:gridCol w="904817">
                  <a:extLst>
                    <a:ext uri="{9D8B030D-6E8A-4147-A177-3AD203B41FA5}">
                      <a16:colId xmlns:a16="http://schemas.microsoft.com/office/drawing/2014/main" val="751091013"/>
                    </a:ext>
                  </a:extLst>
                </a:gridCol>
                <a:gridCol w="839605">
                  <a:extLst>
                    <a:ext uri="{9D8B030D-6E8A-4147-A177-3AD203B41FA5}">
                      <a16:colId xmlns:a16="http://schemas.microsoft.com/office/drawing/2014/main" val="153103797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(TUTTI)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di aree in cui sono stati conferiti prodotti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44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531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551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0847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49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97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139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Mercatorum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3283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40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Camillus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786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820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582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357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6647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351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63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5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532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177602"/>
            <a:ext cx="79565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R3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dottori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che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sono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diventati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)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294EA3B8-6668-4FF5-8A46-175D633F6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66521"/>
              </p:ext>
            </p:extLst>
          </p:nvPr>
        </p:nvGraphicFramePr>
        <p:xfrm>
          <a:off x="2590801" y="1079304"/>
          <a:ext cx="3581400" cy="5381416"/>
        </p:xfrm>
        <a:graphic>
          <a:graphicData uri="http://schemas.openxmlformats.org/drawingml/2006/table">
            <a:tbl>
              <a:tblPr/>
              <a:tblGrid>
                <a:gridCol w="1790700">
                  <a:extLst>
                    <a:ext uri="{9D8B030D-6E8A-4147-A177-3AD203B41FA5}">
                      <a16:colId xmlns:a16="http://schemas.microsoft.com/office/drawing/2014/main" val="3882292984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519637530"/>
                    </a:ext>
                  </a:extLst>
                </a:gridCol>
              </a:tblGrid>
              <a:tr h="97705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 Istituzione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5496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1,29088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43372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1,13564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31215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Europea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1,07268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08736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Marconi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1,06894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17532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Milano San Raffaele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1,06657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79589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LUMSA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60136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Enna Kore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104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LUISS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1,04115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79620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Castellanza LIUC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1,02342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5671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Milano Cattolica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77389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Bolzano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0,99584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60156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Milano IULM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0,96925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11483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Biomedico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63188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Napoli Benincasa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0,82803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80142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Casamassima LUM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23294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Roma UNICUSANO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0,52946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95167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Napoli Pegaso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0,44101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944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797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217530"/>
            <a:ext cx="79565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R4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della 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con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punteggio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superiore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zero. </a:t>
            </a:r>
          </a:p>
          <a:p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it-IT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6468B678-D86E-4BE2-8EFE-FE6B43341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757090"/>
              </p:ext>
            </p:extLst>
          </p:nvPr>
        </p:nvGraphicFramePr>
        <p:xfrm>
          <a:off x="556073" y="1023048"/>
          <a:ext cx="3192815" cy="5389561"/>
        </p:xfrm>
        <a:graphic>
          <a:graphicData uri="http://schemas.openxmlformats.org/drawingml/2006/table">
            <a:tbl>
              <a:tblPr/>
              <a:tblGrid>
                <a:gridCol w="2338400">
                  <a:extLst>
                    <a:ext uri="{9D8B030D-6E8A-4147-A177-3AD203B41FA5}">
                      <a16:colId xmlns:a16="http://schemas.microsoft.com/office/drawing/2014/main" val="3884781875"/>
                    </a:ext>
                  </a:extLst>
                </a:gridCol>
                <a:gridCol w="854415">
                  <a:extLst>
                    <a:ext uri="{9D8B030D-6E8A-4147-A177-3AD203B41FA5}">
                      <a16:colId xmlns:a16="http://schemas.microsoft.com/office/drawing/2014/main" val="3445040101"/>
                    </a:ext>
                  </a:extLst>
                </a:gridCol>
              </a:tblGrid>
              <a:tr h="802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IRAS 4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11610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2,53394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717687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2,02715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690043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2,02715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99356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2,02715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979686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2,02715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35509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2,02715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27972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1,68929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032333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1,64706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928144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1,64706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9614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1,47813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522829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1,33032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655360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1,26697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131815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1,26697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627311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0,63348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106655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0,59125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549360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0,50679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083337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0,50679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775127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0,50679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164798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0,50679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94653"/>
                  </a:ext>
                </a:extLst>
              </a:tr>
              <a:tr h="229343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0,50679</a:t>
                      </a:r>
                    </a:p>
                  </a:txBody>
                  <a:tcPr marL="6745" marR="6745" marT="6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038729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CEA0731-AD9E-4271-824B-C8B44C5FB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563912"/>
              </p:ext>
            </p:extLst>
          </p:nvPr>
        </p:nvGraphicFramePr>
        <p:xfrm>
          <a:off x="4981127" y="1023048"/>
          <a:ext cx="3606800" cy="1531620"/>
        </p:xfrm>
        <a:graphic>
          <a:graphicData uri="http://schemas.openxmlformats.org/drawingml/2006/table">
            <a:tbl>
              <a:tblPr/>
              <a:tblGrid>
                <a:gridCol w="2519265">
                  <a:extLst>
                    <a:ext uri="{9D8B030D-6E8A-4147-A177-3AD203B41FA5}">
                      <a16:colId xmlns:a16="http://schemas.microsoft.com/office/drawing/2014/main" val="3264555391"/>
                    </a:ext>
                  </a:extLst>
                </a:gridCol>
                <a:gridCol w="1087535">
                  <a:extLst>
                    <a:ext uri="{9D8B030D-6E8A-4147-A177-3AD203B41FA5}">
                      <a16:colId xmlns:a16="http://schemas.microsoft.com/office/drawing/2014/main" val="1112561559"/>
                    </a:ext>
                  </a:extLst>
                </a:gridCol>
              </a:tblGrid>
              <a:tr h="75438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IRAS 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97891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0,50679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540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0,25339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55805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4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0,16893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62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52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29384" y="26853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I GEV </a:t>
            </a:r>
            <a:r>
              <a:rPr lang="it-IT" dirty="0">
                <a:solidFill>
                  <a:srgbClr val="0070C0"/>
                </a:solidFill>
              </a:rPr>
              <a:t>(17 GEV disciplinari + GEV Interdisciplinare)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</a:t>
            </a:fld>
            <a:endParaRPr lang="it-IT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C4C59D51-D316-4D1F-AD1F-819FB18415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2396" y="1031846"/>
          <a:ext cx="7793373" cy="512772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6571">
                  <a:extLst>
                    <a:ext uri="{9D8B030D-6E8A-4147-A177-3AD203B41FA5}">
                      <a16:colId xmlns:a16="http://schemas.microsoft.com/office/drawing/2014/main" val="567275929"/>
                    </a:ext>
                  </a:extLst>
                </a:gridCol>
                <a:gridCol w="3878089">
                  <a:extLst>
                    <a:ext uri="{9D8B030D-6E8A-4147-A177-3AD203B41FA5}">
                      <a16:colId xmlns:a16="http://schemas.microsoft.com/office/drawing/2014/main" val="663255466"/>
                    </a:ext>
                  </a:extLst>
                </a:gridCol>
                <a:gridCol w="1455058">
                  <a:extLst>
                    <a:ext uri="{9D8B030D-6E8A-4147-A177-3AD203B41FA5}">
                      <a16:colId xmlns:a16="http://schemas.microsoft.com/office/drawing/2014/main" val="1877485842"/>
                    </a:ext>
                  </a:extLst>
                </a:gridCol>
                <a:gridCol w="993655">
                  <a:extLst>
                    <a:ext uri="{9D8B030D-6E8A-4147-A177-3AD203B41FA5}">
                      <a16:colId xmlns:a16="http://schemas.microsoft.com/office/drawing/2014/main" val="3547296524"/>
                    </a:ext>
                  </a:extLst>
                </a:gridCol>
              </a:tblGrid>
              <a:tr h="700460">
                <a:tc>
                  <a:txBody>
                    <a:bodyPr/>
                    <a:lstStyle/>
                    <a:p>
                      <a:pPr marL="69850" algn="ctr">
                        <a:lnSpc>
                          <a:spcPts val="10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94615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10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062355" marR="10585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Descrizione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marL="209550" marR="193675" indent="114300" algn="ctr">
                        <a:lnSpc>
                          <a:spcPts val="105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Esperti valutazione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marL="96520" indent="-3175" algn="ctr">
                        <a:lnSpc>
                          <a:spcPts val="1050"/>
                        </a:lnSpc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Assistenti</a:t>
                      </a:r>
                    </a:p>
                    <a:p>
                      <a:pPr marL="134620" marR="81280" indent="-38100" algn="ct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gestionali e tecnici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971870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matematiche e informatiche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164102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fisiche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237208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chimiche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739018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della terra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37626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biologiche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028004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mediche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469519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agrarie e veterinarie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508886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8826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8a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Architettura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593925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5885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8b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Ingegneria civile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232919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Ingegneria industriale e dell’informazione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386866"/>
                  </a:ext>
                </a:extLst>
              </a:tr>
              <a:tr h="283531">
                <a:tc>
                  <a:txBody>
                    <a:bodyPr/>
                    <a:lstStyle/>
                    <a:p>
                      <a:pPr marL="95885" marR="90170" algn="ctr">
                        <a:lnSpc>
                          <a:spcPts val="105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465455">
                        <a:lnSpc>
                          <a:spcPts val="11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dell’antichità, filologico-letterarie e storico-artistiche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550888"/>
                  </a:ext>
                </a:extLst>
              </a:tr>
              <a:tr h="228150">
                <a:tc>
                  <a:txBody>
                    <a:bodyPr/>
                    <a:lstStyle/>
                    <a:p>
                      <a:pPr marL="96520" marR="88265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11a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4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storiche, filosofiche e pedagogiche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4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365575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5885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11b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psicologiche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578438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5885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giuridiche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70155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8826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13a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economiche e statistiche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347891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5885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13b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economico-aziendali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289240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5885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Scienze politiche e sociali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631549"/>
                  </a:ext>
                </a:extLst>
              </a:tr>
              <a:tr h="230152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Interdisciplinare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Impatto/Terza missione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500080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marL="96520" marR="90170" algn="ctr">
                        <a:lnSpc>
                          <a:spcPts val="10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</a:pPr>
                      <a:r>
                        <a:rPr lang="it-IT" sz="10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0" marR="274320" algn="ctr">
                        <a:lnSpc>
                          <a:spcPts val="10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105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it-IT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90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536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61A3DBF-BDB3-41B2-8AB0-70FF078BF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493" y="1251764"/>
            <a:ext cx="8229600" cy="3893114"/>
          </a:xfrm>
        </p:spPr>
        <p:txBody>
          <a:bodyPr/>
          <a:lstStyle/>
          <a:p>
            <a:r>
              <a:rPr lang="en-US" sz="2800" dirty="0"/>
              <a:t>Le </a:t>
            </a:r>
            <a:r>
              <a:rPr lang="en-US" sz="2800" dirty="0" err="1"/>
              <a:t>tabelle</a:t>
            </a:r>
            <a:r>
              <a:rPr lang="en-US" sz="2800" dirty="0"/>
              <a:t> successive </a:t>
            </a:r>
            <a:r>
              <a:rPr lang="en-US" sz="2800" dirty="0" err="1"/>
              <a:t>mostrano</a:t>
            </a:r>
            <a:r>
              <a:rPr lang="en-US" sz="2800" dirty="0"/>
              <a:t> </a:t>
            </a:r>
            <a:r>
              <a:rPr lang="en-US" sz="2800" dirty="0" err="1">
                <a:highlight>
                  <a:srgbClr val="FFFF00"/>
                </a:highlight>
              </a:rPr>
              <a:t>l’indicatore</a:t>
            </a:r>
            <a:r>
              <a:rPr lang="en-US" sz="2800" dirty="0">
                <a:highlight>
                  <a:srgbClr val="FFFF00"/>
                </a:highlight>
              </a:rPr>
              <a:t> IRAS</a:t>
            </a:r>
            <a:r>
              <a:rPr lang="en-US" sz="2800" dirty="0"/>
              <a:t> di </a:t>
            </a:r>
            <a:r>
              <a:rPr lang="en-US" sz="2800" dirty="0" err="1">
                <a:highlight>
                  <a:srgbClr val="FFFF00"/>
                </a:highlight>
              </a:rPr>
              <a:t>qualità</a:t>
            </a:r>
            <a:r>
              <a:rPr lang="en-US" sz="2800" dirty="0">
                <a:highlight>
                  <a:srgbClr val="FFFF00"/>
                </a:highlight>
              </a:rPr>
              <a:t> e </a:t>
            </a:r>
            <a:r>
              <a:rPr lang="en-US" sz="2800" dirty="0" err="1">
                <a:highlight>
                  <a:srgbClr val="FFFF00"/>
                </a:highlight>
              </a:rPr>
              <a:t>quantità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  <a:r>
              <a:rPr lang="en-US" sz="2800" dirty="0" err="1">
                <a:highlight>
                  <a:srgbClr val="FFFF00"/>
                </a:highlight>
              </a:rPr>
              <a:t>della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  <a:r>
              <a:rPr lang="en-US" sz="2800" dirty="0" err="1">
                <a:highlight>
                  <a:srgbClr val="FFFF00"/>
                </a:highlight>
              </a:rPr>
              <a:t>ricerca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  <a:r>
              <a:rPr lang="en-US" sz="2800" dirty="0"/>
              <a:t>di </a:t>
            </a:r>
            <a:r>
              <a:rPr lang="en-US" sz="2800" dirty="0" err="1"/>
              <a:t>tutto</a:t>
            </a:r>
            <a:r>
              <a:rPr lang="en-US" sz="2800" dirty="0"/>
              <a:t> il </a:t>
            </a:r>
            <a:r>
              <a:rPr lang="en-US" sz="2800" dirty="0" err="1"/>
              <a:t>personale</a:t>
            </a:r>
            <a:r>
              <a:rPr lang="en-US" sz="2800" dirty="0"/>
              <a:t> </a:t>
            </a:r>
            <a:r>
              <a:rPr lang="en-US" sz="2800" dirty="0" err="1"/>
              <a:t>afferente</a:t>
            </a:r>
            <a:r>
              <a:rPr lang="en-US" sz="2800" dirty="0"/>
              <a:t> </a:t>
            </a:r>
            <a:r>
              <a:rPr lang="en-US" sz="2800" dirty="0" err="1"/>
              <a:t>all’Istituzione</a:t>
            </a:r>
            <a:r>
              <a:rPr lang="en-US" sz="2800" dirty="0"/>
              <a:t> per: </a:t>
            </a:r>
          </a:p>
          <a:p>
            <a:pPr marL="0" indent="0">
              <a:buNone/>
            </a:pPr>
            <a:endParaRPr lang="en-US" sz="2800" dirty="0">
              <a:highlight>
                <a:srgbClr val="FFFF00"/>
              </a:highlight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0070C0"/>
                </a:solidFill>
              </a:rPr>
              <a:t>Università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statali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</a:rPr>
              <a:t>Scuole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speciali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Università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non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statali</a:t>
            </a:r>
            <a:r>
              <a:rPr lang="en-US" sz="2800" dirty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2DAAC7-5D9D-4EC8-A9E1-5F2B46CA7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382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31</a:t>
            </a:fld>
            <a:endParaRPr lang="it-IT"/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08F96BD5-5842-4084-BE0B-839620C4218D}"/>
              </a:ext>
            </a:extLst>
          </p:cNvPr>
          <p:cNvGraphicFramePr>
            <a:graphicFrameLocks noGrp="1"/>
          </p:cNvGraphicFramePr>
          <p:nvPr/>
        </p:nvGraphicFramePr>
        <p:xfrm>
          <a:off x="244923" y="596510"/>
          <a:ext cx="4327077" cy="6043248"/>
        </p:xfrm>
        <a:graphic>
          <a:graphicData uri="http://schemas.openxmlformats.org/drawingml/2006/table">
            <a:tbl>
              <a:tblPr/>
              <a:tblGrid>
                <a:gridCol w="2207099">
                  <a:extLst>
                    <a:ext uri="{9D8B030D-6E8A-4147-A177-3AD203B41FA5}">
                      <a16:colId xmlns:a16="http://schemas.microsoft.com/office/drawing/2014/main" val="809167076"/>
                    </a:ext>
                  </a:extLst>
                </a:gridCol>
                <a:gridCol w="696979">
                  <a:extLst>
                    <a:ext uri="{9D8B030D-6E8A-4147-A177-3AD203B41FA5}">
                      <a16:colId xmlns:a16="http://schemas.microsoft.com/office/drawing/2014/main" val="1799229785"/>
                    </a:ext>
                  </a:extLst>
                </a:gridCol>
                <a:gridCol w="726020">
                  <a:extLst>
                    <a:ext uri="{9D8B030D-6E8A-4147-A177-3AD203B41FA5}">
                      <a16:colId xmlns:a16="http://schemas.microsoft.com/office/drawing/2014/main" val="1996699222"/>
                    </a:ext>
                  </a:extLst>
                </a:gridCol>
                <a:gridCol w="696979">
                  <a:extLst>
                    <a:ext uri="{9D8B030D-6E8A-4147-A177-3AD203B41FA5}">
                      <a16:colId xmlns:a16="http://schemas.microsoft.com/office/drawing/2014/main" val="1374847657"/>
                    </a:ext>
                  </a:extLst>
                </a:gridCol>
              </a:tblGrid>
              <a:tr h="73600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278839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84426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25275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09708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96071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5123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49766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718757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32385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53088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36732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84966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22811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793831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032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16350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431233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45820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22250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93200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641775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145510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85751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85431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09751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88765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652174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24108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430112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2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142409"/>
                  </a:ext>
                </a:extLst>
              </a:tr>
              <a:tr h="170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234758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C716D5C0-3CAA-4DBA-B939-756A3CE824D4}"/>
              </a:ext>
            </a:extLst>
          </p:cNvPr>
          <p:cNvGraphicFramePr>
            <a:graphicFrameLocks noGrp="1"/>
          </p:cNvGraphicFramePr>
          <p:nvPr/>
        </p:nvGraphicFramePr>
        <p:xfrm>
          <a:off x="4838870" y="596510"/>
          <a:ext cx="4060209" cy="5892066"/>
        </p:xfrm>
        <a:graphic>
          <a:graphicData uri="http://schemas.openxmlformats.org/drawingml/2006/table">
            <a:tbl>
              <a:tblPr/>
              <a:tblGrid>
                <a:gridCol w="2070980">
                  <a:extLst>
                    <a:ext uri="{9D8B030D-6E8A-4147-A177-3AD203B41FA5}">
                      <a16:colId xmlns:a16="http://schemas.microsoft.com/office/drawing/2014/main" val="2696383689"/>
                    </a:ext>
                  </a:extLst>
                </a:gridCol>
                <a:gridCol w="653993">
                  <a:extLst>
                    <a:ext uri="{9D8B030D-6E8A-4147-A177-3AD203B41FA5}">
                      <a16:colId xmlns:a16="http://schemas.microsoft.com/office/drawing/2014/main" val="3031771844"/>
                    </a:ext>
                  </a:extLst>
                </a:gridCol>
                <a:gridCol w="681243">
                  <a:extLst>
                    <a:ext uri="{9D8B030D-6E8A-4147-A177-3AD203B41FA5}">
                      <a16:colId xmlns:a16="http://schemas.microsoft.com/office/drawing/2014/main" val="2690226914"/>
                    </a:ext>
                  </a:extLst>
                </a:gridCol>
                <a:gridCol w="653993">
                  <a:extLst>
                    <a:ext uri="{9D8B030D-6E8A-4147-A177-3AD203B41FA5}">
                      <a16:colId xmlns:a16="http://schemas.microsoft.com/office/drawing/2014/main" val="1558029052"/>
                    </a:ext>
                  </a:extLst>
                </a:gridCol>
              </a:tblGrid>
              <a:tr h="87239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 (Profilo a)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933053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073090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219453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704422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576255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962156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92200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43439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99847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966375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385044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686589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723821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45398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87883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035822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12668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545367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3148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57701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274246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281122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1964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068019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56193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815054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883790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198885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76279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473729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573477"/>
                  </a:ext>
                </a:extLst>
              </a:tr>
              <a:tr h="12605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937110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0DC36F4-98F5-46F7-AC1D-96798952CEE8}"/>
              </a:ext>
            </a:extLst>
          </p:cNvPr>
          <p:cNvSpPr txBox="1"/>
          <p:nvPr/>
        </p:nvSpPr>
        <p:spPr>
          <a:xfrm>
            <a:off x="1000357" y="0"/>
            <a:ext cx="79833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delle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1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</a:p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a -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stabili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</a:p>
          <a:p>
            <a:endParaRPr lang="it-IT" sz="1400" b="1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50007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0DC36F4-98F5-46F7-AC1D-96798952CEE8}"/>
              </a:ext>
            </a:extLst>
          </p:cNvPr>
          <p:cNvSpPr txBox="1"/>
          <p:nvPr/>
        </p:nvSpPr>
        <p:spPr>
          <a:xfrm>
            <a:off x="683724" y="87998"/>
            <a:ext cx="77765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</a:p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b -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F5E7740-91D9-4825-B9D9-E5BDDF95A26B}"/>
              </a:ext>
            </a:extLst>
          </p:cNvPr>
          <p:cNvGraphicFramePr>
            <a:graphicFrameLocks noGrp="1"/>
          </p:cNvGraphicFramePr>
          <p:nvPr/>
        </p:nvGraphicFramePr>
        <p:xfrm>
          <a:off x="272955" y="672773"/>
          <a:ext cx="3793948" cy="5785638"/>
        </p:xfrm>
        <a:graphic>
          <a:graphicData uri="http://schemas.openxmlformats.org/drawingml/2006/table">
            <a:tbl>
              <a:tblPr/>
              <a:tblGrid>
                <a:gridCol w="1948243">
                  <a:extLst>
                    <a:ext uri="{9D8B030D-6E8A-4147-A177-3AD203B41FA5}">
                      <a16:colId xmlns:a16="http://schemas.microsoft.com/office/drawing/2014/main" val="1355468531"/>
                    </a:ext>
                  </a:extLst>
                </a:gridCol>
                <a:gridCol w="615235">
                  <a:extLst>
                    <a:ext uri="{9D8B030D-6E8A-4147-A177-3AD203B41FA5}">
                      <a16:colId xmlns:a16="http://schemas.microsoft.com/office/drawing/2014/main" val="3805676599"/>
                    </a:ext>
                  </a:extLst>
                </a:gridCol>
                <a:gridCol w="615235">
                  <a:extLst>
                    <a:ext uri="{9D8B030D-6E8A-4147-A177-3AD203B41FA5}">
                      <a16:colId xmlns:a16="http://schemas.microsoft.com/office/drawing/2014/main" val="611559856"/>
                    </a:ext>
                  </a:extLst>
                </a:gridCol>
                <a:gridCol w="615235">
                  <a:extLst>
                    <a:ext uri="{9D8B030D-6E8A-4147-A177-3AD203B41FA5}">
                      <a16:colId xmlns:a16="http://schemas.microsoft.com/office/drawing/2014/main" val="2634021528"/>
                    </a:ext>
                  </a:extLst>
                </a:gridCol>
              </a:tblGrid>
              <a:tr h="55480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2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9403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20064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0120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76233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6067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83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11957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92268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1702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49917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6890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8180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56495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5868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66531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367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44515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82966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1598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517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56677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40078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35626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0078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71976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16595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628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846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0754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74760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7744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972106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A6BDE4C-EAEF-4893-865B-9A3AB492B6DD}"/>
              </a:ext>
            </a:extLst>
          </p:cNvPr>
          <p:cNvGraphicFramePr>
            <a:graphicFrameLocks noGrp="1"/>
          </p:cNvGraphicFramePr>
          <p:nvPr/>
        </p:nvGraphicFramePr>
        <p:xfrm>
          <a:off x="4378207" y="672773"/>
          <a:ext cx="3793948" cy="5785638"/>
        </p:xfrm>
        <a:graphic>
          <a:graphicData uri="http://schemas.openxmlformats.org/drawingml/2006/table">
            <a:tbl>
              <a:tblPr/>
              <a:tblGrid>
                <a:gridCol w="1948243">
                  <a:extLst>
                    <a:ext uri="{9D8B030D-6E8A-4147-A177-3AD203B41FA5}">
                      <a16:colId xmlns:a16="http://schemas.microsoft.com/office/drawing/2014/main" val="2407125921"/>
                    </a:ext>
                  </a:extLst>
                </a:gridCol>
                <a:gridCol w="615235">
                  <a:extLst>
                    <a:ext uri="{9D8B030D-6E8A-4147-A177-3AD203B41FA5}">
                      <a16:colId xmlns:a16="http://schemas.microsoft.com/office/drawing/2014/main" val="2383107136"/>
                    </a:ext>
                  </a:extLst>
                </a:gridCol>
                <a:gridCol w="615235">
                  <a:extLst>
                    <a:ext uri="{9D8B030D-6E8A-4147-A177-3AD203B41FA5}">
                      <a16:colId xmlns:a16="http://schemas.microsoft.com/office/drawing/2014/main" val="3753017599"/>
                    </a:ext>
                  </a:extLst>
                </a:gridCol>
                <a:gridCol w="615235">
                  <a:extLst>
                    <a:ext uri="{9D8B030D-6E8A-4147-A177-3AD203B41FA5}">
                      <a16:colId xmlns:a16="http://schemas.microsoft.com/office/drawing/2014/main" val="26859411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2 (Profilo B)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4646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90743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88503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0325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4951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6114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7913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503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654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7219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20871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00586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1032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15784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46466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3079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97748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77718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72992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4785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93917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8792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4777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3249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01694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10523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1667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1925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51692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9788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529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55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127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0DC36F4-98F5-46F7-AC1D-96798952CEE8}"/>
              </a:ext>
            </a:extLst>
          </p:cNvPr>
          <p:cNvSpPr txBox="1"/>
          <p:nvPr/>
        </p:nvSpPr>
        <p:spPr>
          <a:xfrm>
            <a:off x="1331575" y="186528"/>
            <a:ext cx="6705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1e2 </a:t>
            </a:r>
          </a:p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tutto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il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personale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afferente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all’Istituzione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825AFD68-49F7-4FF0-899C-48B9DFC95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449792"/>
              </p:ext>
            </p:extLst>
          </p:nvPr>
        </p:nvGraphicFramePr>
        <p:xfrm>
          <a:off x="662202" y="835401"/>
          <a:ext cx="4031719" cy="5769579"/>
        </p:xfrm>
        <a:graphic>
          <a:graphicData uri="http://schemas.openxmlformats.org/drawingml/2006/table">
            <a:tbl>
              <a:tblPr/>
              <a:tblGrid>
                <a:gridCol w="2022835">
                  <a:extLst>
                    <a:ext uri="{9D8B030D-6E8A-4147-A177-3AD203B41FA5}">
                      <a16:colId xmlns:a16="http://schemas.microsoft.com/office/drawing/2014/main" val="2317528814"/>
                    </a:ext>
                  </a:extLst>
                </a:gridCol>
                <a:gridCol w="669628">
                  <a:extLst>
                    <a:ext uri="{9D8B030D-6E8A-4147-A177-3AD203B41FA5}">
                      <a16:colId xmlns:a16="http://schemas.microsoft.com/office/drawing/2014/main" val="151901853"/>
                    </a:ext>
                  </a:extLst>
                </a:gridCol>
                <a:gridCol w="669628">
                  <a:extLst>
                    <a:ext uri="{9D8B030D-6E8A-4147-A177-3AD203B41FA5}">
                      <a16:colId xmlns:a16="http://schemas.microsoft.com/office/drawing/2014/main" val="172096505"/>
                    </a:ext>
                  </a:extLst>
                </a:gridCol>
                <a:gridCol w="669628">
                  <a:extLst>
                    <a:ext uri="{9D8B030D-6E8A-4147-A177-3AD203B41FA5}">
                      <a16:colId xmlns:a16="http://schemas.microsoft.com/office/drawing/2014/main" val="3311664958"/>
                    </a:ext>
                  </a:extLst>
                </a:gridCol>
              </a:tblGrid>
              <a:tr h="55480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1e2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35102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89910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9861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3867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6293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8893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80929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90617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8277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90944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50553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8110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0198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74372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52416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367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2944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31262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2245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10671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40629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9662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8656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38938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15428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48063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1274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3056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665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8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10545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4996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069139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F883E3C8-7274-464D-B4F0-488B5FE6C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34021"/>
              </p:ext>
            </p:extLst>
          </p:nvPr>
        </p:nvGraphicFramePr>
        <p:xfrm>
          <a:off x="4946120" y="835401"/>
          <a:ext cx="3740681" cy="5456853"/>
        </p:xfrm>
        <a:graphic>
          <a:graphicData uri="http://schemas.openxmlformats.org/drawingml/2006/table">
            <a:tbl>
              <a:tblPr/>
              <a:tblGrid>
                <a:gridCol w="1876814">
                  <a:extLst>
                    <a:ext uri="{9D8B030D-6E8A-4147-A177-3AD203B41FA5}">
                      <a16:colId xmlns:a16="http://schemas.microsoft.com/office/drawing/2014/main" val="432563112"/>
                    </a:ext>
                  </a:extLst>
                </a:gridCol>
                <a:gridCol w="621289">
                  <a:extLst>
                    <a:ext uri="{9D8B030D-6E8A-4147-A177-3AD203B41FA5}">
                      <a16:colId xmlns:a16="http://schemas.microsoft.com/office/drawing/2014/main" val="707720524"/>
                    </a:ext>
                  </a:extLst>
                </a:gridCol>
                <a:gridCol w="621289">
                  <a:extLst>
                    <a:ext uri="{9D8B030D-6E8A-4147-A177-3AD203B41FA5}">
                      <a16:colId xmlns:a16="http://schemas.microsoft.com/office/drawing/2014/main" val="3656135186"/>
                    </a:ext>
                  </a:extLst>
                </a:gridCol>
                <a:gridCol w="621289">
                  <a:extLst>
                    <a:ext uri="{9D8B030D-6E8A-4147-A177-3AD203B41FA5}">
                      <a16:colId xmlns:a16="http://schemas.microsoft.com/office/drawing/2014/main" val="1022392765"/>
                    </a:ext>
                  </a:extLst>
                </a:gridCol>
              </a:tblGrid>
              <a:tr h="55480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1e2 (TUTTI)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2325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74323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2351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6936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2439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78398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8693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0129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442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147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9373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7107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26776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9770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322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60736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02339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30116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8122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2398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4727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65571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2174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48179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886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11515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00844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8937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60830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6954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147995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3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910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34</a:t>
            </a:fld>
            <a:endParaRPr lang="it-IT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9F88BCFF-4427-4FE9-ABBC-22C9B0F6F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323303"/>
              </p:ext>
            </p:extLst>
          </p:nvPr>
        </p:nvGraphicFramePr>
        <p:xfrm>
          <a:off x="457200" y="703711"/>
          <a:ext cx="3739162" cy="5947184"/>
        </p:xfrm>
        <a:graphic>
          <a:graphicData uri="http://schemas.openxmlformats.org/drawingml/2006/table">
            <a:tbl>
              <a:tblPr/>
              <a:tblGrid>
                <a:gridCol w="2291744">
                  <a:extLst>
                    <a:ext uri="{9D8B030D-6E8A-4147-A177-3AD203B41FA5}">
                      <a16:colId xmlns:a16="http://schemas.microsoft.com/office/drawing/2014/main" val="2183817656"/>
                    </a:ext>
                  </a:extLst>
                </a:gridCol>
                <a:gridCol w="723709">
                  <a:extLst>
                    <a:ext uri="{9D8B030D-6E8A-4147-A177-3AD203B41FA5}">
                      <a16:colId xmlns:a16="http://schemas.microsoft.com/office/drawing/2014/main" val="4191442679"/>
                    </a:ext>
                  </a:extLst>
                </a:gridCol>
                <a:gridCol w="723709">
                  <a:extLst>
                    <a:ext uri="{9D8B030D-6E8A-4147-A177-3AD203B41FA5}">
                      <a16:colId xmlns:a16="http://schemas.microsoft.com/office/drawing/2014/main" val="449997205"/>
                    </a:ext>
                  </a:extLst>
                </a:gridCol>
              </a:tblGrid>
              <a:tr h="6036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istituzione (IRAS3)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3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892807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904938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50851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475027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368066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57885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11695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146850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11632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80845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91575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2590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24684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70083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90756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583556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653403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27149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88745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11661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99209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55878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29215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640144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3886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63388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74537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558073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69844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081374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84731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458690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124740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667610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D15104CD-2756-4587-9E60-FDA412C23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54682"/>
              </p:ext>
            </p:extLst>
          </p:nvPr>
        </p:nvGraphicFramePr>
        <p:xfrm>
          <a:off x="4785362" y="702857"/>
          <a:ext cx="3962529" cy="5394938"/>
        </p:xfrm>
        <a:graphic>
          <a:graphicData uri="http://schemas.openxmlformats.org/drawingml/2006/table">
            <a:tbl>
              <a:tblPr/>
              <a:tblGrid>
                <a:gridCol w="2428649">
                  <a:extLst>
                    <a:ext uri="{9D8B030D-6E8A-4147-A177-3AD203B41FA5}">
                      <a16:colId xmlns:a16="http://schemas.microsoft.com/office/drawing/2014/main" val="2037852861"/>
                    </a:ext>
                  </a:extLst>
                </a:gridCol>
                <a:gridCol w="766940">
                  <a:extLst>
                    <a:ext uri="{9D8B030D-6E8A-4147-A177-3AD203B41FA5}">
                      <a16:colId xmlns:a16="http://schemas.microsoft.com/office/drawing/2014/main" val="1952067296"/>
                    </a:ext>
                  </a:extLst>
                </a:gridCol>
                <a:gridCol w="766940">
                  <a:extLst>
                    <a:ext uri="{9D8B030D-6E8A-4147-A177-3AD203B41FA5}">
                      <a16:colId xmlns:a16="http://schemas.microsoft.com/office/drawing/2014/main" val="3778001273"/>
                    </a:ext>
                  </a:extLst>
                </a:gridCol>
              </a:tblGrid>
              <a:tr h="7046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istituzione (IRAS3)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3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144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003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91435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93745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50156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0663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39748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80926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06561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84484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7621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0575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35995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55050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76917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9871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74832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53677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2813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4999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07936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62489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54582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6085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50387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4826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4836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90667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40320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11114,30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379487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41229" y="118082"/>
            <a:ext cx="82128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3 </a:t>
            </a:r>
          </a:p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dottori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che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sono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diventati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522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705394" y="184279"/>
            <a:ext cx="82372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4 </a:t>
            </a:r>
          </a:p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CD48DE8-6129-465A-BE24-634CB14D1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042560"/>
              </p:ext>
            </p:extLst>
          </p:nvPr>
        </p:nvGraphicFramePr>
        <p:xfrm>
          <a:off x="548519" y="811215"/>
          <a:ext cx="3335502" cy="5460816"/>
        </p:xfrm>
        <a:graphic>
          <a:graphicData uri="http://schemas.openxmlformats.org/drawingml/2006/table">
            <a:tbl>
              <a:tblPr/>
              <a:tblGrid>
                <a:gridCol w="2045640">
                  <a:extLst>
                    <a:ext uri="{9D8B030D-6E8A-4147-A177-3AD203B41FA5}">
                      <a16:colId xmlns:a16="http://schemas.microsoft.com/office/drawing/2014/main" val="1135205026"/>
                    </a:ext>
                  </a:extLst>
                </a:gridCol>
                <a:gridCol w="644931">
                  <a:extLst>
                    <a:ext uri="{9D8B030D-6E8A-4147-A177-3AD203B41FA5}">
                      <a16:colId xmlns:a16="http://schemas.microsoft.com/office/drawing/2014/main" val="3692305148"/>
                    </a:ext>
                  </a:extLst>
                </a:gridCol>
                <a:gridCol w="644931">
                  <a:extLst>
                    <a:ext uri="{9D8B030D-6E8A-4147-A177-3AD203B41FA5}">
                      <a16:colId xmlns:a16="http://schemas.microsoft.com/office/drawing/2014/main" val="3218469286"/>
                    </a:ext>
                  </a:extLst>
                </a:gridCol>
              </a:tblGrid>
              <a:tr h="55480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(IRAS4)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4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4610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76271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La Sapienza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0393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Federico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51449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22345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3262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72774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62592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59873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51828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1150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47666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Tor Vergata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17491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Torino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67854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830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Bicocca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89932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417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Salerno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3377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Parma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9534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Modena e Reggio Emilia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32262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7723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Tre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2811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Cagliari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21759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65091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7888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2988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1346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Chieti e Pescara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86316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22934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21626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58426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II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65230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2FC4C599-9C60-4F58-BC3E-876BF18D5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6850"/>
              </p:ext>
            </p:extLst>
          </p:nvPr>
        </p:nvGraphicFramePr>
        <p:xfrm>
          <a:off x="4387754" y="811215"/>
          <a:ext cx="4050852" cy="5460816"/>
        </p:xfrm>
        <a:graphic>
          <a:graphicData uri="http://schemas.openxmlformats.org/drawingml/2006/table">
            <a:tbl>
              <a:tblPr/>
              <a:tblGrid>
                <a:gridCol w="2484360">
                  <a:extLst>
                    <a:ext uri="{9D8B030D-6E8A-4147-A177-3AD203B41FA5}">
                      <a16:colId xmlns:a16="http://schemas.microsoft.com/office/drawing/2014/main" val="1740615067"/>
                    </a:ext>
                  </a:extLst>
                </a:gridCol>
                <a:gridCol w="783246">
                  <a:extLst>
                    <a:ext uri="{9D8B030D-6E8A-4147-A177-3AD203B41FA5}">
                      <a16:colId xmlns:a16="http://schemas.microsoft.com/office/drawing/2014/main" val="3639401006"/>
                    </a:ext>
                  </a:extLst>
                </a:gridCol>
                <a:gridCol w="783246">
                  <a:extLst>
                    <a:ext uri="{9D8B030D-6E8A-4147-A177-3AD203B41FA5}">
                      <a16:colId xmlns:a16="http://schemas.microsoft.com/office/drawing/2014/main" val="168834468"/>
                    </a:ext>
                  </a:extLst>
                </a:gridCol>
              </a:tblGrid>
              <a:tr h="551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(IRAS4)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4</a:t>
                      </a:r>
                    </a:p>
                  </a:txBody>
                  <a:tcPr marL="3963" marR="3963" marT="39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94280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Messina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80795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 (Arcavacata di Rende)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01652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Cà Foscari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257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Sassari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1802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Ferrara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5096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L'Aquila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58840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 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7716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23629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90254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06702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76992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6259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6836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Tuscia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7243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69271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Urbino Carlo Bo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0536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Macerata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7818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Insubria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5913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Parthenope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95152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Salento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007708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Cassino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539711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Catanzaro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25437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Politecnico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74956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Sannio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7894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L'Orientale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17277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Teramo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306035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Venezia Iuav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13933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12260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Perugia Stranieri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65824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Foro Italico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283849"/>
                  </a:ext>
                </a:extLst>
              </a:tr>
              <a:tr h="792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63" marR="3963" marT="39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48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0429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1419368" y="523668"/>
            <a:ext cx="72674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Scuole</a:t>
            </a:r>
            <a:r>
              <a:rPr lang="en-US" sz="1600" b="1" dirty="0">
                <a:solidFill>
                  <a:srgbClr val="FF0000"/>
                </a:solidFill>
              </a:rPr>
              <a:t> ad </a:t>
            </a:r>
            <a:r>
              <a:rPr lang="en-US" sz="1600" b="1" dirty="0" err="1">
                <a:solidFill>
                  <a:srgbClr val="FF0000"/>
                </a:solidFill>
              </a:rPr>
              <a:t>ordinamento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speciale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indicatori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5715935-F199-449D-BD75-8BBB8D1DFE7E}"/>
              </a:ext>
            </a:extLst>
          </p:cNvPr>
          <p:cNvGraphicFramePr>
            <a:graphicFrameLocks noGrp="1"/>
          </p:cNvGraphicFramePr>
          <p:nvPr/>
        </p:nvGraphicFramePr>
        <p:xfrm>
          <a:off x="229848" y="1129071"/>
          <a:ext cx="8684304" cy="4243317"/>
        </p:xfrm>
        <a:graphic>
          <a:graphicData uri="http://schemas.openxmlformats.org/drawingml/2006/table">
            <a:tbl>
              <a:tblPr/>
              <a:tblGrid>
                <a:gridCol w="1226492">
                  <a:extLst>
                    <a:ext uri="{9D8B030D-6E8A-4147-A177-3AD203B41FA5}">
                      <a16:colId xmlns:a16="http://schemas.microsoft.com/office/drawing/2014/main" val="478095620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1970850908"/>
                    </a:ext>
                  </a:extLst>
                </a:gridCol>
                <a:gridCol w="763398">
                  <a:extLst>
                    <a:ext uri="{9D8B030D-6E8A-4147-A177-3AD203B41FA5}">
                      <a16:colId xmlns:a16="http://schemas.microsoft.com/office/drawing/2014/main" val="1249662992"/>
                    </a:ext>
                  </a:extLst>
                </a:gridCol>
                <a:gridCol w="727807">
                  <a:extLst>
                    <a:ext uri="{9D8B030D-6E8A-4147-A177-3AD203B41FA5}">
                      <a16:colId xmlns:a16="http://schemas.microsoft.com/office/drawing/2014/main" val="4117262368"/>
                    </a:ext>
                  </a:extLst>
                </a:gridCol>
                <a:gridCol w="671586">
                  <a:extLst>
                    <a:ext uri="{9D8B030D-6E8A-4147-A177-3AD203B41FA5}">
                      <a16:colId xmlns:a16="http://schemas.microsoft.com/office/drawing/2014/main" val="2051678213"/>
                    </a:ext>
                  </a:extLst>
                </a:gridCol>
                <a:gridCol w="706243">
                  <a:extLst>
                    <a:ext uri="{9D8B030D-6E8A-4147-A177-3AD203B41FA5}">
                      <a16:colId xmlns:a16="http://schemas.microsoft.com/office/drawing/2014/main" val="2781488539"/>
                    </a:ext>
                  </a:extLst>
                </a:gridCol>
                <a:gridCol w="771788">
                  <a:extLst>
                    <a:ext uri="{9D8B030D-6E8A-4147-A177-3AD203B41FA5}">
                      <a16:colId xmlns:a16="http://schemas.microsoft.com/office/drawing/2014/main" val="35576668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55031839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123462837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858719863"/>
                    </a:ext>
                  </a:extLst>
                </a:gridCol>
                <a:gridCol w="696286">
                  <a:extLst>
                    <a:ext uri="{9D8B030D-6E8A-4147-A177-3AD203B41FA5}">
                      <a16:colId xmlns:a16="http://schemas.microsoft.com/office/drawing/2014/main" val="3009192312"/>
                    </a:ext>
                  </a:extLst>
                </a:gridCol>
              </a:tblGrid>
              <a:tr h="19584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(Profilo a)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 (Profilo a)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(Profilo b)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2 (Profilo b)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(TUTTI)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1e2 (TUTTI)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istituzione (Profilo c)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3</a:t>
                      </a:r>
                    </a:p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(Profilo c)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(Profilo d)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4</a:t>
                      </a:r>
                    </a:p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(Profilo d)</a:t>
                      </a:r>
                    </a:p>
                  </a:txBody>
                  <a:tcPr marL="5774" marR="5774" marT="57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126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GSSI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9,39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24499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Lucca - IMT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9,46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91777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Pavia IUSS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7,84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7,46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5,64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389654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Normale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20,08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156,33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30,38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323529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Pisa S.Anna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29,17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32,36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103,30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42,67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00729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 SISSA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20,74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32,09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175141"/>
                  </a:ext>
                </a:extLst>
              </a:tr>
              <a:tr h="32640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370,78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774" marR="5774" marT="57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31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6891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85189" y="132395"/>
            <a:ext cx="78681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indicatori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1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a -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stabili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IRAS 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b -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DBAE0BA-7699-4C58-A888-C6E849245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231824"/>
              </p:ext>
            </p:extLst>
          </p:nvPr>
        </p:nvGraphicFramePr>
        <p:xfrm>
          <a:off x="390617" y="734225"/>
          <a:ext cx="3563075" cy="5905263"/>
        </p:xfrm>
        <a:graphic>
          <a:graphicData uri="http://schemas.openxmlformats.org/drawingml/2006/table">
            <a:tbl>
              <a:tblPr/>
              <a:tblGrid>
                <a:gridCol w="1859167">
                  <a:extLst>
                    <a:ext uri="{9D8B030D-6E8A-4147-A177-3AD203B41FA5}">
                      <a16:colId xmlns:a16="http://schemas.microsoft.com/office/drawing/2014/main" val="2012942140"/>
                    </a:ext>
                  </a:extLst>
                </a:gridCol>
                <a:gridCol w="560189">
                  <a:extLst>
                    <a:ext uri="{9D8B030D-6E8A-4147-A177-3AD203B41FA5}">
                      <a16:colId xmlns:a16="http://schemas.microsoft.com/office/drawing/2014/main" val="4067998325"/>
                    </a:ext>
                  </a:extLst>
                </a:gridCol>
                <a:gridCol w="583530">
                  <a:extLst>
                    <a:ext uri="{9D8B030D-6E8A-4147-A177-3AD203B41FA5}">
                      <a16:colId xmlns:a16="http://schemas.microsoft.com/office/drawing/2014/main" val="313857606"/>
                    </a:ext>
                  </a:extLst>
                </a:gridCol>
                <a:gridCol w="560189">
                  <a:extLst>
                    <a:ext uri="{9D8B030D-6E8A-4147-A177-3AD203B41FA5}">
                      <a16:colId xmlns:a16="http://schemas.microsoft.com/office/drawing/2014/main" val="3572629750"/>
                    </a:ext>
                  </a:extLst>
                </a:gridCol>
              </a:tblGrid>
              <a:tr h="9720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A)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A)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 (Profilo A)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2205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58350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204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30900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90174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3151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43972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84012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1561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73462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1286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38948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5433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14935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5020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7959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34492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17472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4124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8507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68369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Mercatorum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5061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0607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8028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28613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254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35822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48215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7809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05335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Camillus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University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63835"/>
                  </a:ext>
                </a:extLst>
              </a:tr>
              <a:tr h="25135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111542"/>
                  </a:ext>
                </a:extLst>
              </a:tr>
              <a:tr h="25135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509216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9FF96885-9F66-4210-8EE6-5AE5AF795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655216"/>
              </p:ext>
            </p:extLst>
          </p:nvPr>
        </p:nvGraphicFramePr>
        <p:xfrm>
          <a:off x="4362993" y="734226"/>
          <a:ext cx="4305157" cy="5825462"/>
        </p:xfrm>
        <a:graphic>
          <a:graphicData uri="http://schemas.openxmlformats.org/drawingml/2006/table">
            <a:tbl>
              <a:tblPr/>
              <a:tblGrid>
                <a:gridCol w="2210758">
                  <a:extLst>
                    <a:ext uri="{9D8B030D-6E8A-4147-A177-3AD203B41FA5}">
                      <a16:colId xmlns:a16="http://schemas.microsoft.com/office/drawing/2014/main" val="2412214262"/>
                    </a:ext>
                  </a:extLst>
                </a:gridCol>
                <a:gridCol w="698133">
                  <a:extLst>
                    <a:ext uri="{9D8B030D-6E8A-4147-A177-3AD203B41FA5}">
                      <a16:colId xmlns:a16="http://schemas.microsoft.com/office/drawing/2014/main" val="2752226970"/>
                    </a:ext>
                  </a:extLst>
                </a:gridCol>
                <a:gridCol w="698133">
                  <a:extLst>
                    <a:ext uri="{9D8B030D-6E8A-4147-A177-3AD203B41FA5}">
                      <a16:colId xmlns:a16="http://schemas.microsoft.com/office/drawing/2014/main" val="1579855074"/>
                    </a:ext>
                  </a:extLst>
                </a:gridCol>
                <a:gridCol w="698133">
                  <a:extLst>
                    <a:ext uri="{9D8B030D-6E8A-4147-A177-3AD203B41FA5}">
                      <a16:colId xmlns:a16="http://schemas.microsoft.com/office/drawing/2014/main" val="3137528958"/>
                    </a:ext>
                  </a:extLst>
                </a:gridCol>
              </a:tblGrid>
              <a:tr h="9720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B)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B)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2 </a:t>
                      </a:r>
                    </a:p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(Profilo B)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99517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7960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42762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53685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99954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995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7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40684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77472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87974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5779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2031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63678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27624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26375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67846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26723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81937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Mercatorum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2272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54819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713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9863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7100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64659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Camillus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University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93155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8914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0646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54378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14046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42667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85718"/>
                  </a:ext>
                </a:extLst>
              </a:tr>
              <a:tr h="2014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47103"/>
                  </a:ext>
                </a:extLst>
              </a:tr>
              <a:tr h="25135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085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9597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715151" y="0"/>
            <a:ext cx="78679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indicatori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1e2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tutto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il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personale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afferente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all’Istituzione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)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 IRAS 3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dottori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che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sono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diventati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). 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213A604-43CA-4E2A-982C-25F45B61D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877974"/>
              </p:ext>
            </p:extLst>
          </p:nvPr>
        </p:nvGraphicFramePr>
        <p:xfrm>
          <a:off x="4835463" y="830997"/>
          <a:ext cx="4023320" cy="3717093"/>
        </p:xfrm>
        <a:graphic>
          <a:graphicData uri="http://schemas.openxmlformats.org/drawingml/2006/table">
            <a:tbl>
              <a:tblPr/>
              <a:tblGrid>
                <a:gridCol w="2465906">
                  <a:extLst>
                    <a:ext uri="{9D8B030D-6E8A-4147-A177-3AD203B41FA5}">
                      <a16:colId xmlns:a16="http://schemas.microsoft.com/office/drawing/2014/main" val="2667846296"/>
                    </a:ext>
                  </a:extLst>
                </a:gridCol>
                <a:gridCol w="778707">
                  <a:extLst>
                    <a:ext uri="{9D8B030D-6E8A-4147-A177-3AD203B41FA5}">
                      <a16:colId xmlns:a16="http://schemas.microsoft.com/office/drawing/2014/main" val="2121717264"/>
                    </a:ext>
                  </a:extLst>
                </a:gridCol>
                <a:gridCol w="778707">
                  <a:extLst>
                    <a:ext uri="{9D8B030D-6E8A-4147-A177-3AD203B41FA5}">
                      <a16:colId xmlns:a16="http://schemas.microsoft.com/office/drawing/2014/main" val="1086106280"/>
                    </a:ext>
                  </a:extLst>
                </a:gridCol>
              </a:tblGrid>
              <a:tr h="9720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istituzione (IRAS 3)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3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6045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76727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4852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2401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16336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26781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84506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0751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606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889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7835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28093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0722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9260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7222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83044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91040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125277"/>
                  </a:ext>
                </a:extLst>
              </a:tr>
              <a:tr h="25135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580,92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85397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5DD9BCAF-7D53-43D4-81E3-C9FABC178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75078"/>
              </p:ext>
            </p:extLst>
          </p:nvPr>
        </p:nvGraphicFramePr>
        <p:xfrm>
          <a:off x="202952" y="830997"/>
          <a:ext cx="4446166" cy="5737268"/>
        </p:xfrm>
        <a:graphic>
          <a:graphicData uri="http://schemas.openxmlformats.org/drawingml/2006/table">
            <a:tbl>
              <a:tblPr/>
              <a:tblGrid>
                <a:gridCol w="2230777">
                  <a:extLst>
                    <a:ext uri="{9D8B030D-6E8A-4147-A177-3AD203B41FA5}">
                      <a16:colId xmlns:a16="http://schemas.microsoft.com/office/drawing/2014/main" val="4272000264"/>
                    </a:ext>
                  </a:extLst>
                </a:gridCol>
                <a:gridCol w="738463">
                  <a:extLst>
                    <a:ext uri="{9D8B030D-6E8A-4147-A177-3AD203B41FA5}">
                      <a16:colId xmlns:a16="http://schemas.microsoft.com/office/drawing/2014/main" val="3899693001"/>
                    </a:ext>
                  </a:extLst>
                </a:gridCol>
                <a:gridCol w="738463">
                  <a:extLst>
                    <a:ext uri="{9D8B030D-6E8A-4147-A177-3AD203B41FA5}">
                      <a16:colId xmlns:a16="http://schemas.microsoft.com/office/drawing/2014/main" val="2291815575"/>
                    </a:ext>
                  </a:extLst>
                </a:gridCol>
                <a:gridCol w="738463">
                  <a:extLst>
                    <a:ext uri="{9D8B030D-6E8A-4147-A177-3AD203B41FA5}">
                      <a16:colId xmlns:a16="http://schemas.microsoft.com/office/drawing/2014/main" val="1491482014"/>
                    </a:ext>
                  </a:extLst>
                </a:gridCol>
              </a:tblGrid>
              <a:tr h="88822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(TUTTI)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(TUTTI)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1e2 (TUTTI)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57214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5808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7658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16993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1750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9636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59942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84923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76162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45849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8900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48175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26807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6581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34982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68856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2968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4430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55337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Mercatorum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5980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87546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77962"/>
                  </a:ext>
                </a:extLst>
              </a:tr>
              <a:tr h="16725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8079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4911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34352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3167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69954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Camillus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University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16025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63360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7008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5524"/>
                  </a:ext>
                </a:extLst>
              </a:tr>
              <a:tr h="17657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430194"/>
                  </a:ext>
                </a:extLst>
              </a:tr>
              <a:tr h="25135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34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9045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39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1839129" y="217114"/>
            <a:ext cx="54657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Università </a:t>
            </a:r>
            <a:r>
              <a:rPr lang="en-US" sz="1600" b="1" dirty="0">
                <a:solidFill>
                  <a:srgbClr val="FF0000"/>
                </a:solidFill>
              </a:rPr>
              <a:t>non </a:t>
            </a:r>
            <a:r>
              <a:rPr lang="en-US" sz="1600" b="1" dirty="0" err="1">
                <a:solidFill>
                  <a:srgbClr val="FF0000"/>
                </a:solidFill>
              </a:rPr>
              <a:t>statali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4</a:t>
            </a:r>
          </a:p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10BE6D6-5D64-477D-A8B3-B4B8041B2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12556"/>
              </p:ext>
            </p:extLst>
          </p:nvPr>
        </p:nvGraphicFramePr>
        <p:xfrm>
          <a:off x="1686186" y="840203"/>
          <a:ext cx="5771625" cy="5800683"/>
        </p:xfrm>
        <a:graphic>
          <a:graphicData uri="http://schemas.openxmlformats.org/drawingml/2006/table">
            <a:tbl>
              <a:tblPr/>
              <a:tblGrid>
                <a:gridCol w="3246540">
                  <a:extLst>
                    <a:ext uri="{9D8B030D-6E8A-4147-A177-3AD203B41FA5}">
                      <a16:colId xmlns:a16="http://schemas.microsoft.com/office/drawing/2014/main" val="491832836"/>
                    </a:ext>
                  </a:extLst>
                </a:gridCol>
                <a:gridCol w="1409122">
                  <a:extLst>
                    <a:ext uri="{9D8B030D-6E8A-4147-A177-3AD203B41FA5}">
                      <a16:colId xmlns:a16="http://schemas.microsoft.com/office/drawing/2014/main" val="2818694896"/>
                    </a:ext>
                  </a:extLst>
                </a:gridCol>
                <a:gridCol w="1115963">
                  <a:extLst>
                    <a:ext uri="{9D8B030D-6E8A-4147-A177-3AD203B41FA5}">
                      <a16:colId xmlns:a16="http://schemas.microsoft.com/office/drawing/2014/main" val="2432104948"/>
                    </a:ext>
                  </a:extLst>
                </a:gridCol>
              </a:tblGrid>
              <a:tr h="5176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 4)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4</a:t>
                      </a:r>
                    </a:p>
                  </a:txBody>
                  <a:tcPr marL="6944" marR="6944" marT="6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11390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Cattolica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78994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Bocconi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469994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Bolzano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8,25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9512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3530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Biomedico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82248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LUISS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92815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HUMANITAS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73591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Benincasa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423148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UNICUSANO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8940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IULM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2,34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48085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Aosta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87848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Castellanza LIUC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23409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Enna Kore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3749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LUMSA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95485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Casamassima LUM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0596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UNINETTUNO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475132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Europea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079526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San Raffaele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201473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UNITELMA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3494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Benevento - Giustino Fortunato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47267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Novedrate e-Campus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05581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UNINT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25539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 - Scienze Gastronomiche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329667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Napoli Pegaso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82171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Marconi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68196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Mercatorum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40541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Link Campus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0608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Camillus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University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636475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Reggio Calabria - Dante Alighieri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569570"/>
                  </a:ext>
                </a:extLst>
              </a:tr>
              <a:tr h="13887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Firenze IUL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97810"/>
                  </a:ext>
                </a:extLst>
              </a:tr>
              <a:tr h="251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Torrevecchia Teatina - Leonardo da Vinci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31852"/>
                  </a:ext>
                </a:extLst>
              </a:tr>
              <a:tr h="251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944" marR="6944" marT="69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9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64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29384" y="26853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I GEV </a:t>
            </a:r>
            <a:r>
              <a:rPr lang="it-IT" dirty="0">
                <a:solidFill>
                  <a:srgbClr val="0070C0"/>
                </a:solidFill>
              </a:rPr>
              <a:t>(17 GEV disciplinari + GEV Interdisciplinare)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</a:t>
            </a:fld>
            <a:endParaRPr lang="it-IT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E9A21F95-F363-43C2-B881-9571CA83B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102121"/>
              </p:ext>
            </p:extLst>
          </p:nvPr>
        </p:nvGraphicFramePr>
        <p:xfrm>
          <a:off x="287382" y="945450"/>
          <a:ext cx="8569235" cy="5593464"/>
        </p:xfrm>
        <a:graphic>
          <a:graphicData uri="http://schemas.openxmlformats.org/drawingml/2006/table">
            <a:tbl>
              <a:tblPr/>
              <a:tblGrid>
                <a:gridCol w="2915171">
                  <a:extLst>
                    <a:ext uri="{9D8B030D-6E8A-4147-A177-3AD203B41FA5}">
                      <a16:colId xmlns:a16="http://schemas.microsoft.com/office/drawing/2014/main" val="1120365034"/>
                    </a:ext>
                  </a:extLst>
                </a:gridCol>
                <a:gridCol w="2915171">
                  <a:extLst>
                    <a:ext uri="{9D8B030D-6E8A-4147-A177-3AD203B41FA5}">
                      <a16:colId xmlns:a16="http://schemas.microsoft.com/office/drawing/2014/main" val="3741564062"/>
                    </a:ext>
                  </a:extLst>
                </a:gridCol>
                <a:gridCol w="2738893">
                  <a:extLst>
                    <a:ext uri="{9D8B030D-6E8A-4147-A177-3AD203B41FA5}">
                      <a16:colId xmlns:a16="http://schemas.microsoft.com/office/drawing/2014/main" val="7124898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GEV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Coordinatore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Assistente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337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1- Scienze matematiche e informatiche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Giovanni Federico Gronchi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Cristiano Loiacono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61663"/>
                  </a:ext>
                </a:extLst>
              </a:tr>
              <a:tr h="2200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2 - Scienze fisiche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Sabino Matarrese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Serena Mastroberardino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625206"/>
                  </a:ext>
                </a:extLst>
              </a:tr>
              <a:tr h="220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Alfonso Maria Postiglione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953407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3 - Scienze chimiche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Roberto Paolesse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Licia Romano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960245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4 - Scienze della terra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Massimiliano Barchi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 </a:t>
                      </a:r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Cucari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084247"/>
                  </a:ext>
                </a:extLst>
              </a:tr>
              <a:tr h="2200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5 - Scienze biologiche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Valeria Poli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 Capuano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250341"/>
                  </a:ext>
                </a:extLst>
              </a:tr>
              <a:tr h="220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Antonietta Rumore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247995"/>
                  </a:ext>
                </a:extLst>
              </a:tr>
              <a:tr h="2200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6 - Scienze mediche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Alessandro Padovani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Rosa Lacatena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966046"/>
                  </a:ext>
                </a:extLst>
              </a:tr>
              <a:tr h="220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Aldo Spalla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339570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7 - Scienze agrarie e veterinarie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Stefania De Pascale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Ivana Maric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154785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8a – Architettura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Alessandro Balducci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Carmelo Corsaro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434660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8b - Ingegneria civile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Marco Marani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Elena Nucci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374690"/>
                  </a:ext>
                </a:extLst>
              </a:tr>
              <a:tr h="2200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9 - Ingegneria industriale e dell’informazione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Sara Rainieri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Costantini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978688"/>
                  </a:ext>
                </a:extLst>
              </a:tr>
              <a:tr h="220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Francesco Martines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265691"/>
                  </a:ext>
                </a:extLst>
              </a:tr>
              <a:tr h="2200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10 - Scienze dell’antichità, filologico-letterarie e storico-artistiche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Carlo Giovanni </a:t>
                      </a:r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Cereti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Alessandra Intraversato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760077"/>
                  </a:ext>
                </a:extLst>
              </a:tr>
              <a:tr h="220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Stefano Deplano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423762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11a - Scienze storiche, filosofiche e pedagogiche 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Lina Scalisi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Silvia Bartollino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247501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11b - Scienze psicologiche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Rosalinda Cassibba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Simeone Chianese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561890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12 - Scienze giuridiche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Marina Brollo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Coronato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31258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13a - Scienze economiche e statistiche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Emanuela Marrocu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Mariangela Sellerino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827676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13b Scienze economico-aziendali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Prof.ssa Maria Rosaria Napolitano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Simone Allegria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857575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Area 14 - Scienze politiche e sociali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Maurizio Ambrosini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Annarosa Mezzasalma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483991"/>
                  </a:ext>
                </a:extLst>
              </a:tr>
              <a:tr h="2200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Interdisciplinare -Terza missione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Sauro Longhi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Virginia Zambrano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963290"/>
                  </a:ext>
                </a:extLst>
              </a:tr>
              <a:tr h="220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Renata Adami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704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2607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61A3DBF-BDB3-41B2-8AB0-70FF078BF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493" y="1251764"/>
            <a:ext cx="8229600" cy="38931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 </a:t>
            </a:r>
            <a:r>
              <a:rPr lang="en-US" sz="2800" dirty="0" err="1"/>
              <a:t>principali</a:t>
            </a:r>
            <a:r>
              <a:rPr lang="en-US" sz="2800" dirty="0"/>
              <a:t> </a:t>
            </a:r>
            <a:r>
              <a:rPr lang="en-US" sz="2800" dirty="0" err="1"/>
              <a:t>risultati</a:t>
            </a:r>
            <a:r>
              <a:rPr lang="en-US" sz="2800" dirty="0"/>
              <a:t> per </a:t>
            </a:r>
            <a:r>
              <a:rPr lang="en-US" sz="2800" dirty="0" err="1"/>
              <a:t>gli</a:t>
            </a:r>
            <a:r>
              <a:rPr lang="en-US" sz="2800" dirty="0"/>
              <a:t> EPR: 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 err="1"/>
              <a:t>voto</a:t>
            </a:r>
            <a:r>
              <a:rPr lang="en-US" sz="2800" dirty="0"/>
              <a:t> medio </a:t>
            </a:r>
            <a:r>
              <a:rPr lang="en-US" sz="2800" dirty="0" err="1"/>
              <a:t>calcolato</a:t>
            </a:r>
            <a:r>
              <a:rPr lang="en-US" sz="2800" dirty="0"/>
              <a:t> per il </a:t>
            </a:r>
            <a:r>
              <a:rPr lang="en-US" sz="2800" dirty="0" err="1"/>
              <a:t>profilo</a:t>
            </a:r>
            <a:r>
              <a:rPr lang="en-US" sz="2800" dirty="0"/>
              <a:t> B e per il </a:t>
            </a:r>
            <a:r>
              <a:rPr lang="en-US" sz="2800" dirty="0" err="1"/>
              <a:t>profilo</a:t>
            </a:r>
            <a:r>
              <a:rPr lang="en-US" sz="2800" dirty="0"/>
              <a:t> A</a:t>
            </a:r>
          </a:p>
          <a:p>
            <a:pPr>
              <a:buFontTx/>
              <a:buChar char="-"/>
            </a:pPr>
            <a:r>
              <a:rPr lang="en-US" sz="2800" dirty="0"/>
              <a:t>R1e2 per </a:t>
            </a:r>
            <a:r>
              <a:rPr lang="en-US" sz="2800" dirty="0" err="1"/>
              <a:t>tutto</a:t>
            </a:r>
            <a:r>
              <a:rPr lang="en-US" sz="2800" dirty="0"/>
              <a:t> il </a:t>
            </a:r>
            <a:r>
              <a:rPr lang="en-US" sz="2800" dirty="0" err="1"/>
              <a:t>personale</a:t>
            </a:r>
            <a:r>
              <a:rPr lang="en-US" sz="2800" dirty="0"/>
              <a:t> </a:t>
            </a:r>
            <a:r>
              <a:rPr lang="en-US" sz="2800" dirty="0" err="1"/>
              <a:t>afferente</a:t>
            </a:r>
            <a:r>
              <a:rPr lang="en-US" sz="2800" dirty="0"/>
              <a:t> e R4</a:t>
            </a:r>
          </a:p>
          <a:p>
            <a:pPr>
              <a:buFontTx/>
              <a:buChar char="-"/>
            </a:pPr>
            <a:r>
              <a:rPr lang="en-US" sz="2800" dirty="0"/>
              <a:t>IRAS1e2 per </a:t>
            </a:r>
            <a:r>
              <a:rPr lang="en-US" sz="2800" dirty="0" err="1"/>
              <a:t>tutto</a:t>
            </a:r>
            <a:r>
              <a:rPr lang="en-US" sz="2800" dirty="0"/>
              <a:t> il </a:t>
            </a:r>
            <a:r>
              <a:rPr lang="en-US" sz="2800" dirty="0" err="1"/>
              <a:t>personale</a:t>
            </a:r>
            <a:r>
              <a:rPr lang="en-US" sz="2800" dirty="0"/>
              <a:t> </a:t>
            </a:r>
            <a:r>
              <a:rPr lang="en-US" sz="2800" dirty="0" err="1"/>
              <a:t>afferente</a:t>
            </a:r>
            <a:r>
              <a:rPr lang="en-US" sz="2800" dirty="0"/>
              <a:t> e IRAS4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2DAAC7-5D9D-4EC8-A9E1-5F2B46CA7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5239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41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2AE9859-2A34-4679-AD16-0B62E80CB2F0}"/>
              </a:ext>
            </a:extLst>
          </p:cNvPr>
          <p:cNvSpPr txBox="1"/>
          <p:nvPr/>
        </p:nvSpPr>
        <p:spPr>
          <a:xfrm>
            <a:off x="1555845" y="217530"/>
            <a:ext cx="7267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Rapporto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tra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medio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calcolato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 il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profilo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B e per il </a:t>
            </a:r>
            <a:r>
              <a:rPr lang="en-US" sz="1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profilo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6D37D0F6-A8BB-4411-9D06-DF270B230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03970"/>
              </p:ext>
            </p:extLst>
          </p:nvPr>
        </p:nvGraphicFramePr>
        <p:xfrm>
          <a:off x="84291" y="806966"/>
          <a:ext cx="930592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D2A2A03B-FB87-4B1D-96B3-4281FA2F24C4}"/>
                  </a:ext>
                </a:extLst>
              </p14:cNvPr>
              <p14:cNvContentPartPr/>
              <p14:nvPr/>
            </p14:nvContentPartPr>
            <p14:xfrm>
              <a:off x="3187443" y="1425874"/>
              <a:ext cx="360" cy="36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D2A2A03B-FB87-4B1D-96B3-4281FA2F24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8803" y="141723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58425C4F-9226-4369-B3AC-6E3C6614C12A}"/>
                  </a:ext>
                </a:extLst>
              </p14:cNvPr>
              <p14:cNvContentPartPr/>
              <p14:nvPr/>
            </p14:nvContentPartPr>
            <p14:xfrm>
              <a:off x="3137043" y="905674"/>
              <a:ext cx="360" cy="36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58425C4F-9226-4369-B3AC-6E3C6614C1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8403" y="8966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1E9C89E8-CBCE-4C20-9C83-41B50C8DE2BC}"/>
                  </a:ext>
                </a:extLst>
              </p14:cNvPr>
              <p14:cNvContentPartPr/>
              <p14:nvPr/>
            </p14:nvContentPartPr>
            <p14:xfrm>
              <a:off x="3095283" y="3330274"/>
              <a:ext cx="1800" cy="360"/>
            </p14:xfrm>
          </p:contentPart>
        </mc:Choice>
        <mc:Fallback xmlns=""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1E9C89E8-CBCE-4C20-9C83-41B50C8DE2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86643" y="3321274"/>
                <a:ext cx="19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7F206E3B-3217-4567-87CF-DC7FA818F1F2}"/>
                  </a:ext>
                </a:extLst>
              </p14:cNvPr>
              <p14:cNvContentPartPr/>
              <p14:nvPr/>
            </p14:nvContentPartPr>
            <p14:xfrm>
              <a:off x="1467723" y="3976114"/>
              <a:ext cx="360" cy="36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7F206E3B-3217-4567-87CF-DC7FA818F1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9083" y="396711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7470D224-D8F7-4DFA-A4BB-8B140AA94806}"/>
                  </a:ext>
                </a:extLst>
              </p14:cNvPr>
              <p14:cNvContentPartPr/>
              <p14:nvPr/>
            </p14:nvContentPartPr>
            <p14:xfrm>
              <a:off x="3389043" y="855274"/>
              <a:ext cx="360" cy="36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7470D224-D8F7-4DFA-A4BB-8B140AA948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0043" y="8462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>
                <a:extLst>
                  <a:ext uri="{FF2B5EF4-FFF2-40B4-BE49-F238E27FC236}">
                    <a16:creationId xmlns:a16="http://schemas.microsoft.com/office/drawing/2014/main" id="{BE5CA936-7FCC-4EB3-AB0E-651CED57B7B1}"/>
                  </a:ext>
                </a:extLst>
              </p14:cNvPr>
              <p14:cNvContentPartPr/>
              <p14:nvPr/>
            </p14:nvContentPartPr>
            <p14:xfrm>
              <a:off x="3455643" y="427594"/>
              <a:ext cx="360" cy="360"/>
            </p14:xfrm>
          </p:contentPart>
        </mc:Choice>
        <mc:Fallback xmlns="">
          <p:pic>
            <p:nvPicPr>
              <p:cNvPr id="12" name="Input penna 11">
                <a:extLst>
                  <a:ext uri="{FF2B5EF4-FFF2-40B4-BE49-F238E27FC236}">
                    <a16:creationId xmlns:a16="http://schemas.microsoft.com/office/drawing/2014/main" id="{BE5CA936-7FCC-4EB3-AB0E-651CED57B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7003" y="418594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7BAF33B-3A48-4E93-9A48-08ADEF865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37067"/>
              </p:ext>
            </p:extLst>
          </p:nvPr>
        </p:nvGraphicFramePr>
        <p:xfrm>
          <a:off x="583893" y="750120"/>
          <a:ext cx="7976213" cy="5160307"/>
        </p:xfrm>
        <a:graphic>
          <a:graphicData uri="http://schemas.openxmlformats.org/drawingml/2006/table">
            <a:tbl>
              <a:tblPr/>
              <a:tblGrid>
                <a:gridCol w="4072559">
                  <a:extLst>
                    <a:ext uri="{9D8B030D-6E8A-4147-A177-3AD203B41FA5}">
                      <a16:colId xmlns:a16="http://schemas.microsoft.com/office/drawing/2014/main" val="2247800682"/>
                    </a:ext>
                  </a:extLst>
                </a:gridCol>
                <a:gridCol w="1301218">
                  <a:extLst>
                    <a:ext uri="{9D8B030D-6E8A-4147-A177-3AD203B41FA5}">
                      <a16:colId xmlns:a16="http://schemas.microsoft.com/office/drawing/2014/main" val="2016669585"/>
                    </a:ext>
                  </a:extLst>
                </a:gridCol>
                <a:gridCol w="1301218">
                  <a:extLst>
                    <a:ext uri="{9D8B030D-6E8A-4147-A177-3AD203B41FA5}">
                      <a16:colId xmlns:a16="http://schemas.microsoft.com/office/drawing/2014/main" val="2794033761"/>
                    </a:ext>
                  </a:extLst>
                </a:gridCol>
                <a:gridCol w="1301218">
                  <a:extLst>
                    <a:ext uri="{9D8B030D-6E8A-4147-A177-3AD203B41FA5}">
                      <a16:colId xmlns:a16="http://schemas.microsoft.com/office/drawing/2014/main" val="400897706"/>
                    </a:ext>
                  </a:extLst>
                </a:gridCol>
              </a:tblGrid>
              <a:tr h="8286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A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Voto medio Profilo B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I=media B/media A</a:t>
                      </a:r>
                    </a:p>
                  </a:txBody>
                  <a:tcPr marL="6416" marR="6416" marT="6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988241"/>
                  </a:ext>
                </a:extLst>
              </a:tr>
              <a:tr h="29507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di Fisica Nucleare (INFN)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82136"/>
                  </a:ext>
                </a:extLst>
              </a:tr>
              <a:tr h="33050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di Ricerca Scientifica e Tecnologica di Trieste (AREA)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998612"/>
                  </a:ext>
                </a:extLst>
              </a:tr>
              <a:tr h="34832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Stazione Zoologica "Anton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Dohrn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 di Napoli (SZN)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612735"/>
                  </a:ext>
                </a:extLst>
              </a:tr>
              <a:tr h="40875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storico della Fisica e Centro Studi e Ricerche «Enrico Fermi» (FERMI)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892700"/>
                  </a:ext>
                </a:extLst>
              </a:tr>
              <a:tr h="30054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di Astrofisica (INAF)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726754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Agenzia Spaziale Italiana (ASI)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104430"/>
                  </a:ext>
                </a:extLst>
              </a:tr>
              <a:tr h="29745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di Ricerca Metrologica (INRIM)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961910"/>
                  </a:ext>
                </a:extLst>
              </a:tr>
              <a:tr h="33050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Geofisica e Vulcanologia (INGV)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45586"/>
                  </a:ext>
                </a:extLst>
              </a:tr>
              <a:tr h="33078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di Oceanografia e di Geofisica Sperimentale (OGS)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462614"/>
                  </a:ext>
                </a:extLst>
              </a:tr>
              <a:tr h="31921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Consiglio Nazionale delle Ricerche (CNR)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801694"/>
                  </a:ext>
                </a:extLst>
              </a:tr>
              <a:tr h="31948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di Alta Matematica «Francesco Severi» (INDAM)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398880"/>
                  </a:ext>
                </a:extLst>
              </a:tr>
              <a:tr h="33050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di Documentazione, Innovazione e Ricerca Educativa (INDIRE)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805339"/>
                  </a:ext>
                </a:extLst>
              </a:tr>
              <a:tr h="40875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 nazionale per la valutazione del sistema educativo di istruzione e di formazione (INVALSI)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08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4553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42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136523"/>
            <a:ext cx="79565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Pubblici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 Ricerca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vigilati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dal MUR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media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ricerca del profile 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personale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stabile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media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ricerca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b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0978E94-DA93-460F-8FF4-6D866CA07F1B}"/>
              </a:ext>
            </a:extLst>
          </p:cNvPr>
          <p:cNvGraphicFramePr>
            <a:graphicFrameLocks noGrp="1"/>
          </p:cNvGraphicFramePr>
          <p:nvPr/>
        </p:nvGraphicFramePr>
        <p:xfrm>
          <a:off x="1159364" y="1274656"/>
          <a:ext cx="3412636" cy="4688738"/>
        </p:xfrm>
        <a:graphic>
          <a:graphicData uri="http://schemas.openxmlformats.org/drawingml/2006/table">
            <a:tbl>
              <a:tblPr/>
              <a:tblGrid>
                <a:gridCol w="833501">
                  <a:extLst>
                    <a:ext uri="{9D8B030D-6E8A-4147-A177-3AD203B41FA5}">
                      <a16:colId xmlns:a16="http://schemas.microsoft.com/office/drawing/2014/main" val="2068031422"/>
                    </a:ext>
                  </a:extLst>
                </a:gridCol>
                <a:gridCol w="833501">
                  <a:extLst>
                    <a:ext uri="{9D8B030D-6E8A-4147-A177-3AD203B41FA5}">
                      <a16:colId xmlns:a16="http://schemas.microsoft.com/office/drawing/2014/main" val="3522051303"/>
                    </a:ext>
                  </a:extLst>
                </a:gridCol>
                <a:gridCol w="833501">
                  <a:extLst>
                    <a:ext uri="{9D8B030D-6E8A-4147-A177-3AD203B41FA5}">
                      <a16:colId xmlns:a16="http://schemas.microsoft.com/office/drawing/2014/main" val="2089754564"/>
                    </a:ext>
                  </a:extLst>
                </a:gridCol>
                <a:gridCol w="912133">
                  <a:extLst>
                    <a:ext uri="{9D8B030D-6E8A-4147-A177-3AD203B41FA5}">
                      <a16:colId xmlns:a16="http://schemas.microsoft.com/office/drawing/2014/main" val="531344105"/>
                    </a:ext>
                  </a:extLst>
                </a:gridCol>
              </a:tblGrid>
              <a:tr h="1569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conferiti Istituzione (Profilo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958604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068138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080959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493899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982654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777040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362273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664697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69497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579558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013248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13381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390254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976405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13596"/>
                  </a:ext>
                </a:extLst>
              </a:tr>
              <a:tr h="2079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6646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6C80E412-0902-40FF-856B-233A391FF700}"/>
              </a:ext>
            </a:extLst>
          </p:cNvPr>
          <p:cNvGraphicFramePr>
            <a:graphicFrameLocks noGrp="1"/>
          </p:cNvGraphicFramePr>
          <p:nvPr/>
        </p:nvGraphicFramePr>
        <p:xfrm>
          <a:off x="5129698" y="1274656"/>
          <a:ext cx="3005012" cy="4711323"/>
        </p:xfrm>
        <a:graphic>
          <a:graphicData uri="http://schemas.openxmlformats.org/drawingml/2006/table">
            <a:tbl>
              <a:tblPr/>
              <a:tblGrid>
                <a:gridCol w="805276">
                  <a:extLst>
                    <a:ext uri="{9D8B030D-6E8A-4147-A177-3AD203B41FA5}">
                      <a16:colId xmlns:a16="http://schemas.microsoft.com/office/drawing/2014/main" val="3301303475"/>
                    </a:ext>
                  </a:extLst>
                </a:gridCol>
                <a:gridCol w="681487">
                  <a:extLst>
                    <a:ext uri="{9D8B030D-6E8A-4147-A177-3AD203B41FA5}">
                      <a16:colId xmlns:a16="http://schemas.microsoft.com/office/drawing/2014/main" val="2553843050"/>
                    </a:ext>
                  </a:extLst>
                </a:gridCol>
                <a:gridCol w="759124">
                  <a:extLst>
                    <a:ext uri="{9D8B030D-6E8A-4147-A177-3AD203B41FA5}">
                      <a16:colId xmlns:a16="http://schemas.microsoft.com/office/drawing/2014/main" val="1425378931"/>
                    </a:ext>
                  </a:extLst>
                </a:gridCol>
                <a:gridCol w="759125">
                  <a:extLst>
                    <a:ext uri="{9D8B030D-6E8A-4147-A177-3AD203B41FA5}">
                      <a16:colId xmlns:a16="http://schemas.microsoft.com/office/drawing/2014/main" val="4294042805"/>
                    </a:ext>
                  </a:extLst>
                </a:gridCol>
              </a:tblGrid>
              <a:tr h="16387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conferiti Istituzione (Profilo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(Profilo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23650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6084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713831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110106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322729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35122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906535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723646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67868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361967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898395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417726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246371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957758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897635"/>
                  </a:ext>
                </a:extLst>
              </a:tr>
              <a:tr h="204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872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5093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43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4C5149C-D4D8-4228-9CD8-D1091B05C2B5}"/>
              </a:ext>
            </a:extLst>
          </p:cNvPr>
          <p:cNvSpPr txBox="1"/>
          <p:nvPr/>
        </p:nvSpPr>
        <p:spPr>
          <a:xfrm>
            <a:off x="866775" y="136523"/>
            <a:ext cx="79565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Graduatoria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Pubblici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 Ricerca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vigilati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dal MUR in base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R1e2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media della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tutto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il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personale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afferente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all’Istituzione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all’indicatore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R4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media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della 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con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punteggio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superiore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zero. 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962B7A9A-716A-4C06-B306-70C4D065E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763049"/>
              </p:ext>
            </p:extLst>
          </p:nvPr>
        </p:nvGraphicFramePr>
        <p:xfrm>
          <a:off x="251669" y="1188924"/>
          <a:ext cx="3993160" cy="5167428"/>
        </p:xfrm>
        <a:graphic>
          <a:graphicData uri="http://schemas.openxmlformats.org/drawingml/2006/table">
            <a:tbl>
              <a:tblPr/>
              <a:tblGrid>
                <a:gridCol w="970814">
                  <a:extLst>
                    <a:ext uri="{9D8B030D-6E8A-4147-A177-3AD203B41FA5}">
                      <a16:colId xmlns:a16="http://schemas.microsoft.com/office/drawing/2014/main" val="1915941215"/>
                    </a:ext>
                  </a:extLst>
                </a:gridCol>
                <a:gridCol w="970814">
                  <a:extLst>
                    <a:ext uri="{9D8B030D-6E8A-4147-A177-3AD203B41FA5}">
                      <a16:colId xmlns:a16="http://schemas.microsoft.com/office/drawing/2014/main" val="2128146676"/>
                    </a:ext>
                  </a:extLst>
                </a:gridCol>
                <a:gridCol w="970814">
                  <a:extLst>
                    <a:ext uri="{9D8B030D-6E8A-4147-A177-3AD203B41FA5}">
                      <a16:colId xmlns:a16="http://schemas.microsoft.com/office/drawing/2014/main" val="208801035"/>
                    </a:ext>
                  </a:extLst>
                </a:gridCol>
                <a:gridCol w="1080718">
                  <a:extLst>
                    <a:ext uri="{9D8B030D-6E8A-4147-A177-3AD203B41FA5}">
                      <a16:colId xmlns:a16="http://schemas.microsoft.com/office/drawing/2014/main" val="3486919979"/>
                    </a:ext>
                  </a:extLst>
                </a:gridCol>
              </a:tblGrid>
              <a:tr h="17197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(TUTTI)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conferiti Istituzione (TUTTI)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Istituzione (TUTTI)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724123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82664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STAZIONE GEOLOGICA ANTON DOHRN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070563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353436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732772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57795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672873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155131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617222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335223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820990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42172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664354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322204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156378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432976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4FC6412F-4380-424D-BA20-C9D509C7C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404516"/>
              </p:ext>
            </p:extLst>
          </p:nvPr>
        </p:nvGraphicFramePr>
        <p:xfrm>
          <a:off x="5058561" y="1188923"/>
          <a:ext cx="3363985" cy="4897632"/>
        </p:xfrm>
        <a:graphic>
          <a:graphicData uri="http://schemas.openxmlformats.org/drawingml/2006/table">
            <a:tbl>
              <a:tblPr/>
              <a:tblGrid>
                <a:gridCol w="1563958">
                  <a:extLst>
                    <a:ext uri="{9D8B030D-6E8A-4147-A177-3AD203B41FA5}">
                      <a16:colId xmlns:a16="http://schemas.microsoft.com/office/drawing/2014/main" val="4162737419"/>
                    </a:ext>
                  </a:extLst>
                </a:gridCol>
                <a:gridCol w="1800027">
                  <a:extLst>
                    <a:ext uri="{9D8B030D-6E8A-4147-A177-3AD203B41FA5}">
                      <a16:colId xmlns:a16="http://schemas.microsoft.com/office/drawing/2014/main" val="3030182365"/>
                    </a:ext>
                  </a:extLst>
                </a:gridCol>
              </a:tblGrid>
              <a:tr h="182888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 Istituzione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19169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858273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STAZIONE GEOLOGICA ANTON DOHRN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827234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937281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511085"/>
                  </a:ext>
                </a:extLst>
              </a:tr>
              <a:tr h="20923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078791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215203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980247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936417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045447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728537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131242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783007"/>
                  </a:ext>
                </a:extLst>
              </a:tr>
              <a:tr h="22861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81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6995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44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0DC36F4-98F5-46F7-AC1D-96798952CEE8}"/>
              </a:ext>
            </a:extLst>
          </p:cNvPr>
          <p:cNvSpPr txBox="1"/>
          <p:nvPr/>
        </p:nvSpPr>
        <p:spPr>
          <a:xfrm>
            <a:off x="1062002" y="142417"/>
            <a:ext cx="73199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Pubblici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 Ricerca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indicatori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1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della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a -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ricercatori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stabili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)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 IRAS 2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b -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neoassunti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promossi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it-IT" sz="1400" b="1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F9A24EA-BB9B-48A2-9DBE-2373DF5C6C77}"/>
              </a:ext>
            </a:extLst>
          </p:cNvPr>
          <p:cNvGraphicFramePr>
            <a:graphicFrameLocks noGrp="1"/>
          </p:cNvGraphicFramePr>
          <p:nvPr/>
        </p:nvGraphicFramePr>
        <p:xfrm>
          <a:off x="673573" y="1348810"/>
          <a:ext cx="3631721" cy="4381500"/>
        </p:xfrm>
        <a:graphic>
          <a:graphicData uri="http://schemas.openxmlformats.org/drawingml/2006/table">
            <a:tbl>
              <a:tblPr/>
              <a:tblGrid>
                <a:gridCol w="635356">
                  <a:extLst>
                    <a:ext uri="{9D8B030D-6E8A-4147-A177-3AD203B41FA5}">
                      <a16:colId xmlns:a16="http://schemas.microsoft.com/office/drawing/2014/main" val="4277559637"/>
                    </a:ext>
                  </a:extLst>
                </a:gridCol>
                <a:gridCol w="828005">
                  <a:extLst>
                    <a:ext uri="{9D8B030D-6E8A-4147-A177-3AD203B41FA5}">
                      <a16:colId xmlns:a16="http://schemas.microsoft.com/office/drawing/2014/main" val="765997348"/>
                    </a:ext>
                  </a:extLst>
                </a:gridCol>
                <a:gridCol w="921624">
                  <a:extLst>
                    <a:ext uri="{9D8B030D-6E8A-4147-A177-3AD203B41FA5}">
                      <a16:colId xmlns:a16="http://schemas.microsoft.com/office/drawing/2014/main" val="2479723884"/>
                    </a:ext>
                  </a:extLst>
                </a:gridCol>
                <a:gridCol w="1246736">
                  <a:extLst>
                    <a:ext uri="{9D8B030D-6E8A-4147-A177-3AD203B41FA5}">
                      <a16:colId xmlns:a16="http://schemas.microsoft.com/office/drawing/2014/main" val="3559188588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 </a:t>
                      </a:r>
                    </a:p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(Profilo 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8352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4820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91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8300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283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155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38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5599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552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40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5717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9246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259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561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662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783157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7A02E1E-657B-4475-816A-97FCA9BC1BCB}"/>
              </a:ext>
            </a:extLst>
          </p:cNvPr>
          <p:cNvGraphicFramePr>
            <a:graphicFrameLocks noGrp="1"/>
          </p:cNvGraphicFramePr>
          <p:nvPr/>
        </p:nvGraphicFramePr>
        <p:xfrm>
          <a:off x="4838707" y="1348810"/>
          <a:ext cx="3268974" cy="4539870"/>
        </p:xfrm>
        <a:graphic>
          <a:graphicData uri="http://schemas.openxmlformats.org/drawingml/2006/table">
            <a:tbl>
              <a:tblPr/>
              <a:tblGrid>
                <a:gridCol w="696134">
                  <a:extLst>
                    <a:ext uri="{9D8B030D-6E8A-4147-A177-3AD203B41FA5}">
                      <a16:colId xmlns:a16="http://schemas.microsoft.com/office/drawing/2014/main" val="2329646993"/>
                    </a:ext>
                  </a:extLst>
                </a:gridCol>
                <a:gridCol w="696134">
                  <a:extLst>
                    <a:ext uri="{9D8B030D-6E8A-4147-A177-3AD203B41FA5}">
                      <a16:colId xmlns:a16="http://schemas.microsoft.com/office/drawing/2014/main" val="385854127"/>
                    </a:ext>
                  </a:extLst>
                </a:gridCol>
                <a:gridCol w="778224">
                  <a:extLst>
                    <a:ext uri="{9D8B030D-6E8A-4147-A177-3AD203B41FA5}">
                      <a16:colId xmlns:a16="http://schemas.microsoft.com/office/drawing/2014/main" val="1657580098"/>
                    </a:ext>
                  </a:extLst>
                </a:gridCol>
                <a:gridCol w="1098482">
                  <a:extLst>
                    <a:ext uri="{9D8B030D-6E8A-4147-A177-3AD203B41FA5}">
                      <a16:colId xmlns:a16="http://schemas.microsoft.com/office/drawing/2014/main" val="3062090866"/>
                    </a:ext>
                  </a:extLst>
                </a:gridCol>
              </a:tblGrid>
              <a:tr h="14547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(Profilo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(Profilo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2 </a:t>
                      </a:r>
                    </a:p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(Profilo 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00453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903479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162717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443074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909812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325143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841470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437128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417858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33425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298375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107626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780353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964059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112616"/>
                  </a:ext>
                </a:extLst>
              </a:tr>
              <a:tr h="2056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112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2287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45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0DC36F4-98F5-46F7-AC1D-96798952CEE8}"/>
              </a:ext>
            </a:extLst>
          </p:cNvPr>
          <p:cNvSpPr txBox="1"/>
          <p:nvPr/>
        </p:nvSpPr>
        <p:spPr>
          <a:xfrm>
            <a:off x="1331575" y="186528"/>
            <a:ext cx="7355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Elenco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degli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Pubblici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 Ricerca secondo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l’indicatore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IRAS 1e2 </a:t>
            </a:r>
          </a:p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della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ricerca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dei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prodotti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di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tutto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il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personale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afferente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all’Istituzione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 IRAS 4 (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qualità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e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quantità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profilo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della Terza </a:t>
            </a:r>
            <a:r>
              <a:rPr lang="en-US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Missione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)</a:t>
            </a:r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A468690-26CC-4A4E-8487-82BE807F8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41318"/>
              </p:ext>
            </p:extLst>
          </p:nvPr>
        </p:nvGraphicFramePr>
        <p:xfrm>
          <a:off x="549662" y="1333500"/>
          <a:ext cx="3854558" cy="4294289"/>
        </p:xfrm>
        <a:graphic>
          <a:graphicData uri="http://schemas.openxmlformats.org/drawingml/2006/table">
            <a:tbl>
              <a:tblPr/>
              <a:tblGrid>
                <a:gridCol w="634446">
                  <a:extLst>
                    <a:ext uri="{9D8B030D-6E8A-4147-A177-3AD203B41FA5}">
                      <a16:colId xmlns:a16="http://schemas.microsoft.com/office/drawing/2014/main" val="1676929961"/>
                    </a:ext>
                  </a:extLst>
                </a:gridCol>
                <a:gridCol w="831979">
                  <a:extLst>
                    <a:ext uri="{9D8B030D-6E8A-4147-A177-3AD203B41FA5}">
                      <a16:colId xmlns:a16="http://schemas.microsoft.com/office/drawing/2014/main" val="2884833767"/>
                    </a:ext>
                  </a:extLst>
                </a:gridCol>
                <a:gridCol w="616944">
                  <a:extLst>
                    <a:ext uri="{9D8B030D-6E8A-4147-A177-3AD203B41FA5}">
                      <a16:colId xmlns:a16="http://schemas.microsoft.com/office/drawing/2014/main" val="3983313443"/>
                    </a:ext>
                  </a:extLst>
                </a:gridCol>
                <a:gridCol w="815249">
                  <a:extLst>
                    <a:ext uri="{9D8B030D-6E8A-4147-A177-3AD203B41FA5}">
                      <a16:colId xmlns:a16="http://schemas.microsoft.com/office/drawing/2014/main" val="1659300917"/>
                    </a:ext>
                  </a:extLst>
                </a:gridCol>
                <a:gridCol w="955940">
                  <a:extLst>
                    <a:ext uri="{9D8B030D-6E8A-4147-A177-3AD203B41FA5}">
                      <a16:colId xmlns:a16="http://schemas.microsoft.com/office/drawing/2014/main" val="1545088508"/>
                    </a:ext>
                  </a:extLst>
                </a:gridCol>
              </a:tblGrid>
              <a:tr h="14367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attesi Istituzione (TUTTI)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Prodotti conferiti Istituzione (TUTTI)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prodotti attesi Istituzione (TUTTI)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1e2 </a:t>
                      </a:r>
                    </a:p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(TUTTI)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6497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5191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368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2019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213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513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948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4239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780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0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9033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1395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793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038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110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749935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1190CEF8-A975-46C6-90C4-DAE4423FA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412681"/>
              </p:ext>
            </p:extLst>
          </p:nvPr>
        </p:nvGraphicFramePr>
        <p:xfrm>
          <a:off x="5110556" y="1352550"/>
          <a:ext cx="3340100" cy="43718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753648090"/>
                    </a:ext>
                  </a:extLst>
                </a:gridCol>
                <a:gridCol w="846318">
                  <a:extLst>
                    <a:ext uri="{9D8B030D-6E8A-4147-A177-3AD203B41FA5}">
                      <a16:colId xmlns:a16="http://schemas.microsoft.com/office/drawing/2014/main" val="3367340900"/>
                    </a:ext>
                  </a:extLst>
                </a:gridCol>
                <a:gridCol w="760164">
                  <a:extLst>
                    <a:ext uri="{9D8B030D-6E8A-4147-A177-3AD203B41FA5}">
                      <a16:colId xmlns:a16="http://schemas.microsoft.com/office/drawing/2014/main" val="554366453"/>
                    </a:ext>
                  </a:extLst>
                </a:gridCol>
                <a:gridCol w="1060518">
                  <a:extLst>
                    <a:ext uri="{9D8B030D-6E8A-4147-A177-3AD203B41FA5}">
                      <a16:colId xmlns:a16="http://schemas.microsoft.com/office/drawing/2014/main" val="750876451"/>
                    </a:ext>
                  </a:extLst>
                </a:gridCol>
              </a:tblGrid>
              <a:tr h="15143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attesi Istituzione (IRAS4)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 studio conferiti Istituzione (IRAS4)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IRAS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590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608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498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024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271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028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85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0475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767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041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55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34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7285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139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IISG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841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92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5155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B367DF71-FEC0-4A39-91F5-1AA078A35299}"/>
              </a:ext>
            </a:extLst>
          </p:cNvPr>
          <p:cNvSpPr txBox="1"/>
          <p:nvPr/>
        </p:nvSpPr>
        <p:spPr>
          <a:xfrm>
            <a:off x="3501887" y="749063"/>
            <a:ext cx="3121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CONCLUSIONI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EFC5C23-8E1E-457F-A653-B2B0ACB72F0C}"/>
              </a:ext>
            </a:extLst>
          </p:cNvPr>
          <p:cNvSpPr txBox="1"/>
          <p:nvPr/>
        </p:nvSpPr>
        <p:spPr>
          <a:xfrm>
            <a:off x="696285" y="2074226"/>
            <a:ext cx="775142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alibri" panose="020F0502020204030204" pitchFamily="34" charset="0"/>
              </a:rPr>
              <a:t>VQR 2015-19 </a:t>
            </a:r>
            <a:r>
              <a:rPr lang="en-US" sz="2000" dirty="0" err="1">
                <a:latin typeface="Calibri" panose="020F0502020204030204" pitchFamily="34" charset="0"/>
              </a:rPr>
              <a:t>fornisce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</a:rPr>
              <a:t>un panorama generale della ricerca che attualmente viene svolta nel nostro Paese.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latin typeface="Calibri" panose="020F0502020204030204" pitchFamily="34" charset="0"/>
              </a:rPr>
              <a:t>Il sistema della ricerca italiano è sempre più attento alla qualità nella promozione e nel reclutamento di  giovani ricercatori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latin typeface="Calibri" panose="020F0502020204030204" pitchFamily="34" charset="0"/>
              </a:rPr>
              <a:t>Una crescente attenzione nei confronti della Terza Missione, ovvero verso le attività che si rivolgono ai territori e vedono le Istituzioni come centro per lo sviluppo sociale, economico e culturale del Paese.</a:t>
            </a:r>
          </a:p>
          <a:p>
            <a:endParaRPr lang="it-IT" sz="2000" dirty="0">
              <a:latin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30526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04E0A7E2-F347-4EE7-9116-DAC671FDDFD4}"/>
              </a:ext>
            </a:extLst>
          </p:cNvPr>
          <p:cNvGraphicFramePr/>
          <p:nvPr/>
        </p:nvGraphicFramePr>
        <p:xfrm>
          <a:off x="1548883" y="1522057"/>
          <a:ext cx="6004248" cy="4247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B367DF71-FEC0-4A39-91F5-1AA078A35299}"/>
              </a:ext>
            </a:extLst>
          </p:cNvPr>
          <p:cNvSpPr txBox="1"/>
          <p:nvPr/>
        </p:nvSpPr>
        <p:spPr>
          <a:xfrm>
            <a:off x="3116297" y="771097"/>
            <a:ext cx="3121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PROSSIME SCADENZE</a:t>
            </a:r>
          </a:p>
        </p:txBody>
      </p:sp>
    </p:spTree>
    <p:extLst>
      <p:ext uri="{BB962C8B-B14F-4D97-AF65-F5344CB8AC3E}">
        <p14:creationId xmlns:p14="http://schemas.microsoft.com/office/powerpoint/2010/main" val="3606974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6040DD-74CA-4FC4-8568-459E53FAE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376C446-25E2-44AB-BFA1-37DE8852DA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8626" y="200137"/>
            <a:ext cx="8229600" cy="609760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15000"/>
              </a:lnSpc>
              <a:spcBef>
                <a:spcPts val="2400"/>
              </a:spcBef>
              <a:spcAft>
                <a:spcPts val="1800"/>
              </a:spcAft>
            </a:pPr>
            <a:r>
              <a:rPr lang="it-IT" sz="2400" b="1" dirty="0">
                <a:solidFill>
                  <a:srgbClr val="365F91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I numeri della VQR</a:t>
            </a:r>
            <a:endParaRPr lang="it-IT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81A71A2-CD88-493F-B2B2-80C34D191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74" y="827314"/>
            <a:ext cx="8553777" cy="556374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Numero di ricercatori accreditati = 65.119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it-IT" sz="2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Numero di prodotti conferiti = 182.648</a:t>
            </a:r>
            <a:r>
              <a:rPr lang="it-IT" sz="22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 cui:</a:t>
            </a:r>
          </a:p>
          <a:p>
            <a:pPr marL="642938" lvl="1" indent="-342900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t-IT" sz="2050" dirty="0">
                <a:latin typeface="Calibri" panose="020F0502020204030204" pitchFamily="34" charset="0"/>
                <a:ea typeface="Times New Roman" panose="02020603050405020304" pitchFamily="18" charset="0"/>
              </a:rPr>
              <a:t>91.264 dei ricercatori stabili (no cambio qualifica) = 2,5 prodotti a ricercatore</a:t>
            </a:r>
          </a:p>
          <a:p>
            <a:pPr marL="642938" lvl="1" indent="-342900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t-IT" sz="2050" dirty="0">
                <a:latin typeface="Calibri" panose="020F0502020204030204" pitchFamily="34" charset="0"/>
                <a:ea typeface="Times New Roman" panose="02020603050405020304" pitchFamily="18" charset="0"/>
              </a:rPr>
              <a:t>91.384 dei ricercatori assunti o promossi ad altra qualifica = 3,2 prodotti a ricercatore</a:t>
            </a:r>
            <a:endParaRPr lang="it-IT" sz="205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Numero di casi di studio conferiti = 676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it-IT" sz="2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Numero di istituzioni coinvolte = 134, di cui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Università = 98</a:t>
            </a:r>
          </a:p>
          <a:p>
            <a:pPr marL="800100" lvl="1" indent="-342900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 di ricerca vigilati dal MUR = 14</a:t>
            </a:r>
            <a:endParaRPr lang="it-IT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Istituzioni diverse che partecipano su base volontaria = 22</a:t>
            </a:r>
          </a:p>
          <a:p>
            <a:pPr marL="442912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it-IT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200" dirty="0">
                <a:latin typeface="Calibri" panose="020F0502020204030204" pitchFamily="34" charset="0"/>
              </a:rPr>
              <a:t>Gli esperti valutatori:</a:t>
            </a:r>
          </a:p>
          <a:p>
            <a:pPr marL="800100" lvl="1" indent="-342900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it-IT" sz="2200" dirty="0">
                <a:latin typeface="Calibri" panose="020F0502020204030204" pitchFamily="34" charset="0"/>
              </a:rPr>
              <a:t>17 GEV disciplinari, 1 GEV interdisciplinare/impatto</a:t>
            </a:r>
          </a:p>
          <a:p>
            <a:pPr marL="800100" lvl="1" indent="-342900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it-IT" sz="2200" dirty="0">
                <a:latin typeface="Calibri" panose="020F0502020204030204" pitchFamily="34" charset="0"/>
              </a:rPr>
              <a:t>615 esperti disciplinari, 30 esperti interdisciplinari/impatto, 24 assistenti</a:t>
            </a:r>
          </a:p>
          <a:p>
            <a:pPr marL="800100" lvl="1" indent="-342900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it-IT" sz="2200" dirty="0">
                <a:latin typeface="Calibri" panose="020F0502020204030204" pitchFamily="34" charset="0"/>
              </a:rPr>
              <a:t>11.289 revisori esterni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28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2810" y="1417861"/>
            <a:ext cx="8424936" cy="43422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Tutti i GEV hanno utilizzato il metodo della </a:t>
            </a:r>
            <a:r>
              <a:rPr lang="it-IT" sz="1800" dirty="0">
                <a:solidFill>
                  <a:srgbClr val="FF0000"/>
                </a:solidFill>
              </a:rPr>
              <a:t>peer review, informata </a:t>
            </a:r>
            <a:r>
              <a:rPr lang="it-IT" sz="1800" dirty="0"/>
              <a:t>ove ritenuto opportuno dall’uso di indicatori citazionali: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Alcuni GEV hanno usato il metodo della peer review “pura” 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Alcuni GEV hanno utilizzato il metodo della peer review informata da indicatori citazionali o dall’uso di elenchi di Riviste 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it-IT" sz="1800" dirty="0"/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Per ogni articolo, ANVUR ha messo a disposizione dei GEV le seguenti informazioni: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Il numero di citazioni ricevute al 23 aprile 2021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Il numero delle autocitazioni rilevato allo stesso momento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</a:pPr>
            <a:r>
              <a:rPr lang="it-IT" sz="1800" dirty="0"/>
              <a:t>Gli indicatori di impatto della rivista sede di pubblicazione (</a:t>
            </a:r>
            <a:r>
              <a:rPr lang="it-IT" sz="1800" dirty="0" err="1"/>
              <a:t>Citescore</a:t>
            </a:r>
            <a:r>
              <a:rPr lang="it-IT" sz="1800" dirty="0"/>
              <a:t>, Impact </a:t>
            </a:r>
            <a:r>
              <a:rPr lang="it-IT" sz="1800" dirty="0" err="1"/>
              <a:t>Factor</a:t>
            </a:r>
            <a:r>
              <a:rPr lang="it-IT" sz="1800" dirty="0"/>
              <a:t>, ecc.)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52810" y="332656"/>
            <a:ext cx="8229600" cy="64807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3000" dirty="0">
                <a:solidFill>
                  <a:srgbClr val="0070C0"/>
                </a:solidFill>
              </a:rPr>
              <a:t>La </a:t>
            </a:r>
            <a:r>
              <a:rPr lang="en-US" sz="3000" dirty="0" err="1">
                <a:solidFill>
                  <a:srgbClr val="0070C0"/>
                </a:solidFill>
              </a:rPr>
              <a:t>metodologia</a:t>
            </a:r>
            <a:r>
              <a:rPr lang="en-US" sz="3000" dirty="0">
                <a:solidFill>
                  <a:srgbClr val="0070C0"/>
                </a:solidFill>
              </a:rPr>
              <a:t> di </a:t>
            </a:r>
            <a:r>
              <a:rPr lang="en-US" sz="3000" dirty="0" err="1">
                <a:solidFill>
                  <a:srgbClr val="0070C0"/>
                </a:solidFill>
              </a:rPr>
              <a:t>valutazione</a:t>
            </a:r>
            <a:br>
              <a:rPr lang="en-US" sz="3000" dirty="0">
                <a:solidFill>
                  <a:srgbClr val="0070C0"/>
                </a:solidFill>
              </a:rPr>
            </a:br>
            <a:r>
              <a:rPr lang="en-US" sz="3000" dirty="0" err="1">
                <a:solidFill>
                  <a:srgbClr val="0070C0"/>
                </a:solidFill>
              </a:rPr>
              <a:t>dei</a:t>
            </a:r>
            <a:r>
              <a:rPr lang="en-US" sz="3000" dirty="0">
                <a:solidFill>
                  <a:srgbClr val="0070C0"/>
                </a:solidFill>
              </a:rPr>
              <a:t> </a:t>
            </a:r>
            <a:r>
              <a:rPr lang="en-US" sz="3000" dirty="0" err="1">
                <a:solidFill>
                  <a:srgbClr val="0070C0"/>
                </a:solidFill>
              </a:rPr>
              <a:t>prodotti</a:t>
            </a:r>
            <a:endParaRPr lang="en-US" sz="300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87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DFA9E3-0398-4F7F-8F63-0CB0F99DDACF}"/>
              </a:ext>
            </a:extLst>
          </p:cNvPr>
          <p:cNvSpPr txBox="1"/>
          <p:nvPr/>
        </p:nvSpPr>
        <p:spPr>
          <a:xfrm>
            <a:off x="0" y="494587"/>
            <a:ext cx="890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Distribuzione casi studio nei 10 campi d’azione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15E976A-7335-4A0A-9211-380BD832A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345326"/>
              </p:ext>
            </p:extLst>
          </p:nvPr>
        </p:nvGraphicFramePr>
        <p:xfrm>
          <a:off x="359228" y="1198463"/>
          <a:ext cx="8425543" cy="4665044"/>
        </p:xfrm>
        <a:graphic>
          <a:graphicData uri="http://schemas.openxmlformats.org/drawingml/2006/table">
            <a:tbl>
              <a:tblPr/>
              <a:tblGrid>
                <a:gridCol w="5272467">
                  <a:extLst>
                    <a:ext uri="{9D8B030D-6E8A-4147-A177-3AD203B41FA5}">
                      <a16:colId xmlns:a16="http://schemas.microsoft.com/office/drawing/2014/main" val="1806338157"/>
                    </a:ext>
                  </a:extLst>
                </a:gridCol>
                <a:gridCol w="1576538">
                  <a:extLst>
                    <a:ext uri="{9D8B030D-6E8A-4147-A177-3AD203B41FA5}">
                      <a16:colId xmlns:a16="http://schemas.microsoft.com/office/drawing/2014/main" val="3236380962"/>
                    </a:ext>
                  </a:extLst>
                </a:gridCol>
                <a:gridCol w="1576538">
                  <a:extLst>
                    <a:ext uri="{9D8B030D-6E8A-4147-A177-3AD203B41FA5}">
                      <a16:colId xmlns:a16="http://schemas.microsoft.com/office/drawing/2014/main" val="356315985"/>
                    </a:ext>
                  </a:extLst>
                </a:gridCol>
              </a:tblGrid>
              <a:tr h="6326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Campi</a:t>
                      </a:r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d'azione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Casi</a:t>
                      </a:r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Conferiti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casi</a:t>
                      </a:r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conferiti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77389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Valorizzazione della proprietà intellettuale o industriale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5,92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364996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Imprenditorialità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accademica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7,84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232738"/>
                  </a:ext>
                </a:extLst>
              </a:tr>
              <a:tr h="33562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Strutture di intermediazione e trasferimento tecnologico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11,09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067618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Produzione e gestione di beni artistici e culturali 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8,43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175112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Sperimentazione clinica e iniziative di tutela della salute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654128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Formazione permanente e didattica aperta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7,25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102365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Attività di Public engagement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32,84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269408"/>
                  </a:ext>
                </a:extLst>
              </a:tr>
              <a:tr h="63269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h. Produzione di beni pubblici di natura sociale, educativa e politiche per l’inclusione  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9,76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353807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i. Strumenti innovativi a sostegno dell’Open science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935283"/>
                  </a:ext>
                </a:extLst>
              </a:tr>
              <a:tr h="5213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Attività collegate all’Agenda ONU 2030 e Obiettivi di Sviluppo Sostenibile (SDG)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7,54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051565"/>
                  </a:ext>
                </a:extLst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2022" marR="2022" marT="2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136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23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092425"/>
            <a:ext cx="8229600" cy="5263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dirty="0">
                <a:solidFill>
                  <a:srgbClr val="FF0000"/>
                </a:solidFill>
              </a:rPr>
              <a:t>- CRITERI DI VALUTAZIONE</a:t>
            </a:r>
            <a:r>
              <a:rPr lang="it-IT" sz="1800" dirty="0"/>
              <a:t>:</a:t>
            </a:r>
          </a:p>
          <a:p>
            <a:pPr marL="0" indent="0">
              <a:buNone/>
            </a:pPr>
            <a:r>
              <a:rPr lang="it-IT" sz="1800" dirty="0"/>
              <a:t>I GEV hanno quindi proceduto ad assegnare i prodotti alle classi di merito, tenendo conto anche delle informazioni ottenute dagli indicatori citazionali.</a:t>
            </a:r>
          </a:p>
          <a:p>
            <a:r>
              <a:rPr lang="en-US" sz="1800" b="1" dirty="0"/>
              <a:t>PRODOTTI:</a:t>
            </a:r>
            <a:r>
              <a:rPr lang="en-US" sz="1800" dirty="0"/>
              <a:t> </a:t>
            </a:r>
            <a:r>
              <a:rPr lang="it-IT" sz="1800" dirty="0">
                <a:solidFill>
                  <a:srgbClr val="FF0000"/>
                </a:solidFill>
              </a:rPr>
              <a:t>Originalità; Rigore metodologico; Impatto</a:t>
            </a:r>
            <a:endParaRPr lang="en-US" sz="1800" dirty="0"/>
          </a:p>
          <a:p>
            <a:r>
              <a:rPr lang="en-US" sz="1800" b="1" dirty="0"/>
              <a:t>CASI STUDIO: </a:t>
            </a:r>
            <a:r>
              <a:rPr lang="it-IT" sz="1800" dirty="0">
                <a:solidFill>
                  <a:srgbClr val="FF0000"/>
                </a:solidFill>
                <a:latin typeface="+mn-lt"/>
              </a:rPr>
              <a:t>Dimensione sociale, economica e culturale dell’impatto; Rilevanza rispetto al contesto di riferimento; Valore aggiunto per i beneficiari; Contributo della struttura proponente.</a:t>
            </a:r>
          </a:p>
          <a:p>
            <a:endParaRPr lang="it-IT" sz="18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it-IT" sz="1800" dirty="0">
                <a:solidFill>
                  <a:srgbClr val="FF0000"/>
                </a:solidFill>
                <a:latin typeface="+mn-lt"/>
              </a:rPr>
              <a:t>- CLASSI DI MERITO </a:t>
            </a:r>
            <a:endParaRPr lang="en-US" sz="1800" dirty="0"/>
          </a:p>
          <a:p>
            <a:pPr marL="0" indent="0">
              <a:buNone/>
            </a:pPr>
            <a:r>
              <a:rPr lang="it-IT" sz="1800" dirty="0">
                <a:latin typeface="+mn-lt"/>
              </a:rPr>
              <a:t>A seguito del giudizio di qualità, </a:t>
            </a:r>
            <a:r>
              <a:rPr lang="it-IT" sz="1800" dirty="0">
                <a:solidFill>
                  <a:srgbClr val="FF0000"/>
                </a:solidFill>
                <a:latin typeface="+mn-lt"/>
              </a:rPr>
              <a:t>ogni </a:t>
            </a:r>
            <a:r>
              <a:rPr lang="it-IT" sz="1800" b="1" dirty="0">
                <a:solidFill>
                  <a:srgbClr val="FF0000"/>
                </a:solidFill>
                <a:latin typeface="+mn-lt"/>
              </a:rPr>
              <a:t>pubblicazione</a:t>
            </a:r>
            <a:r>
              <a:rPr lang="it-IT" sz="1800" dirty="0">
                <a:solidFill>
                  <a:srgbClr val="FF0000"/>
                </a:solidFill>
                <a:latin typeface="+mn-lt"/>
              </a:rPr>
              <a:t> e </a:t>
            </a:r>
            <a:r>
              <a:rPr lang="it-IT" sz="1800" b="1" dirty="0">
                <a:solidFill>
                  <a:srgbClr val="FF0000"/>
                </a:solidFill>
                <a:latin typeface="+mn-lt"/>
              </a:rPr>
              <a:t>caso di studio </a:t>
            </a:r>
            <a:r>
              <a:rPr lang="it-IT" sz="1800" dirty="0">
                <a:latin typeface="+mn-lt"/>
              </a:rPr>
              <a:t>viene attribuito a una delle seguenti </a:t>
            </a:r>
            <a:r>
              <a:rPr lang="it-IT" sz="1800" dirty="0">
                <a:solidFill>
                  <a:srgbClr val="FF0000"/>
                </a:solidFill>
                <a:latin typeface="+mn-lt"/>
              </a:rPr>
              <a:t>categorie</a:t>
            </a:r>
            <a:r>
              <a:rPr lang="it-IT" sz="1800" dirty="0">
                <a:latin typeface="+mn-lt"/>
              </a:rPr>
              <a:t>, definiti nel Bando:</a:t>
            </a:r>
            <a:endParaRPr lang="en-US" sz="1800" dirty="0">
              <a:latin typeface="+mn-lt"/>
            </a:endParaRPr>
          </a:p>
          <a:p>
            <a:pPr lvl="0" algn="just">
              <a:buFont typeface="+mj-lt"/>
              <a:buAutoNum type="alphaLcParenR"/>
            </a:pPr>
            <a:r>
              <a:rPr lang="it-IT" sz="1800" b="1" i="1" dirty="0">
                <a:latin typeface="+mn-lt"/>
                <a:ea typeface="Calibri"/>
              </a:rPr>
              <a:t>Eccellente ed estremamente rilevante  (ECR)</a:t>
            </a:r>
            <a:r>
              <a:rPr lang="it-IT" sz="1800" i="1" dirty="0">
                <a:latin typeface="+mn-lt"/>
                <a:ea typeface="Calibri"/>
              </a:rPr>
              <a:t> 		</a:t>
            </a:r>
            <a:r>
              <a:rPr lang="it-IT" sz="1800" b="1" i="1" dirty="0">
                <a:latin typeface="+mn-lt"/>
                <a:ea typeface="Calibri"/>
              </a:rPr>
              <a:t>PUNTEGGIO 1</a:t>
            </a:r>
          </a:p>
          <a:p>
            <a:pPr lvl="0" algn="just">
              <a:buFont typeface="+mj-lt"/>
              <a:buAutoNum type="alphaLcParenR"/>
            </a:pPr>
            <a:r>
              <a:rPr lang="it-IT" sz="1800" b="1" i="1" dirty="0">
                <a:latin typeface="+mn-lt"/>
                <a:ea typeface="Calibri"/>
              </a:rPr>
              <a:t>Eccellente (EC)</a:t>
            </a:r>
            <a:r>
              <a:rPr lang="it-IT" sz="1800" i="1" dirty="0">
                <a:latin typeface="+mn-lt"/>
                <a:ea typeface="Calibri"/>
              </a:rPr>
              <a:t>						</a:t>
            </a:r>
            <a:r>
              <a:rPr lang="it-IT" sz="1800" b="1" i="1" dirty="0">
                <a:latin typeface="+mn-lt"/>
                <a:ea typeface="Calibri"/>
              </a:rPr>
              <a:t>PUNTEGGIO 0.8</a:t>
            </a:r>
          </a:p>
          <a:p>
            <a:pPr lvl="0" algn="just">
              <a:buFont typeface="+mj-lt"/>
              <a:buAutoNum type="alphaLcParenR"/>
            </a:pPr>
            <a:r>
              <a:rPr lang="it-IT" sz="1800" b="1" i="1" dirty="0">
                <a:latin typeface="+mn-lt"/>
                <a:ea typeface="Calibri"/>
              </a:rPr>
              <a:t>Standard</a:t>
            </a:r>
            <a:r>
              <a:rPr lang="it-IT" sz="1800" i="1" dirty="0">
                <a:latin typeface="+mn-lt"/>
                <a:ea typeface="Calibri"/>
              </a:rPr>
              <a:t> </a:t>
            </a:r>
            <a:r>
              <a:rPr lang="it-IT" sz="1800" b="1" i="1" dirty="0">
                <a:latin typeface="+mn-lt"/>
                <a:ea typeface="Calibri"/>
              </a:rPr>
              <a:t>(ST)</a:t>
            </a:r>
            <a:r>
              <a:rPr lang="it-IT" sz="1800" i="1" dirty="0">
                <a:latin typeface="+mn-lt"/>
                <a:ea typeface="Calibri"/>
              </a:rPr>
              <a:t>						</a:t>
            </a:r>
            <a:r>
              <a:rPr lang="it-IT" sz="1800" b="1" i="1" dirty="0">
                <a:latin typeface="+mn-lt"/>
                <a:ea typeface="Calibri"/>
              </a:rPr>
              <a:t>PUNTEGGIO 0.5</a:t>
            </a:r>
          </a:p>
          <a:p>
            <a:pPr lvl="0" algn="just">
              <a:buFont typeface="+mj-lt"/>
              <a:buAutoNum type="alphaLcParenR" startAt="4"/>
            </a:pPr>
            <a:r>
              <a:rPr lang="it-IT" sz="1800" b="1" i="1" dirty="0">
                <a:latin typeface="+mn-lt"/>
                <a:ea typeface="Calibri"/>
              </a:rPr>
              <a:t>Rilevanza sufficiente</a:t>
            </a:r>
            <a:r>
              <a:rPr lang="it-IT" sz="1800" i="1" dirty="0">
                <a:latin typeface="+mn-lt"/>
                <a:ea typeface="Calibri"/>
              </a:rPr>
              <a:t> </a:t>
            </a:r>
            <a:r>
              <a:rPr lang="it-IT" sz="1800" b="1" i="1" dirty="0">
                <a:latin typeface="+mn-lt"/>
                <a:ea typeface="Calibri"/>
              </a:rPr>
              <a:t>(SUF)</a:t>
            </a:r>
            <a:r>
              <a:rPr lang="it-IT" sz="1800" i="1" dirty="0">
                <a:latin typeface="+mn-lt"/>
                <a:ea typeface="Calibri"/>
              </a:rPr>
              <a:t>				</a:t>
            </a:r>
            <a:r>
              <a:rPr lang="it-IT" sz="1800" b="1" i="1" dirty="0">
                <a:latin typeface="+mn-lt"/>
                <a:ea typeface="Calibri"/>
              </a:rPr>
              <a:t>PUNTEGGIO 0.2</a:t>
            </a:r>
          </a:p>
          <a:p>
            <a:pPr lvl="0" algn="just">
              <a:buFont typeface="+mj-lt"/>
              <a:buAutoNum type="alphaLcParenR" startAt="4"/>
            </a:pPr>
            <a:r>
              <a:rPr lang="it-IT" sz="1800" b="1" i="1" dirty="0">
                <a:latin typeface="+mn-lt"/>
                <a:ea typeface="Calibri"/>
              </a:rPr>
              <a:t>Scarsa rilevanza o Non accettabile (SR)</a:t>
            </a:r>
            <a:r>
              <a:rPr lang="it-IT" sz="1800" i="1" dirty="0">
                <a:latin typeface="+mn-lt"/>
                <a:ea typeface="Calibri"/>
              </a:rPr>
              <a:t>			</a:t>
            </a:r>
            <a:r>
              <a:rPr lang="it-IT" sz="1800" b="1" i="1" dirty="0">
                <a:latin typeface="+mn-lt"/>
                <a:ea typeface="Calibri"/>
              </a:rPr>
              <a:t>PUNTEGGIO 0</a:t>
            </a:r>
          </a:p>
          <a:p>
            <a:pPr lvl="0" algn="just">
              <a:buFont typeface="+mj-lt"/>
              <a:buAutoNum type="alphaLcParenR"/>
            </a:pPr>
            <a:endParaRPr lang="it-IT" sz="1800" i="1" dirty="0">
              <a:latin typeface="+mn-lt"/>
              <a:ea typeface="Calibri"/>
            </a:endParaRPr>
          </a:p>
          <a:p>
            <a:pPr lvl="0" algn="just">
              <a:buFont typeface="+mj-lt"/>
              <a:buAutoNum type="alphaLcParenR"/>
            </a:pPr>
            <a:endParaRPr lang="it-IT" i="1" dirty="0">
              <a:latin typeface="+mn-lt"/>
              <a:ea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539552" y="335707"/>
            <a:ext cx="8229600" cy="58005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0070C0"/>
                </a:solidFill>
              </a:rPr>
              <a:t>Le </a:t>
            </a:r>
            <a:r>
              <a:rPr lang="en-US" sz="3000" dirty="0" err="1">
                <a:solidFill>
                  <a:srgbClr val="0070C0"/>
                </a:solidFill>
              </a:rPr>
              <a:t>classi</a:t>
            </a:r>
            <a:r>
              <a:rPr lang="en-US" sz="3000" dirty="0">
                <a:solidFill>
                  <a:srgbClr val="0070C0"/>
                </a:solidFill>
              </a:rPr>
              <a:t> di </a:t>
            </a:r>
            <a:r>
              <a:rPr lang="en-US" sz="3000" dirty="0" err="1">
                <a:solidFill>
                  <a:srgbClr val="0070C0"/>
                </a:solidFill>
              </a:rPr>
              <a:t>merito</a:t>
            </a:r>
            <a:r>
              <a:rPr lang="en-US" sz="3000" dirty="0">
                <a:solidFill>
                  <a:srgbClr val="0070C0"/>
                </a:solidFill>
              </a:rPr>
              <a:t> </a:t>
            </a:r>
            <a:r>
              <a:rPr lang="en-US" sz="3000" dirty="0" err="1">
                <a:solidFill>
                  <a:srgbClr val="0070C0"/>
                </a:solidFill>
              </a:rPr>
              <a:t>dei</a:t>
            </a:r>
            <a:r>
              <a:rPr lang="en-US" sz="3000" dirty="0">
                <a:solidFill>
                  <a:srgbClr val="0070C0"/>
                </a:solidFill>
              </a:rPr>
              <a:t> </a:t>
            </a:r>
            <a:r>
              <a:rPr lang="en-US" sz="3000" dirty="0" err="1">
                <a:solidFill>
                  <a:srgbClr val="0070C0"/>
                </a:solidFill>
              </a:rPr>
              <a:t>prodotti</a:t>
            </a:r>
            <a:r>
              <a:rPr lang="en-US" sz="3000" dirty="0">
                <a:solidFill>
                  <a:srgbClr val="0070C0"/>
                </a:solidFill>
              </a:rPr>
              <a:t> e </a:t>
            </a:r>
            <a:r>
              <a:rPr lang="en-US" sz="3000" dirty="0" err="1">
                <a:solidFill>
                  <a:srgbClr val="0070C0"/>
                </a:solidFill>
              </a:rPr>
              <a:t>dei</a:t>
            </a:r>
            <a:r>
              <a:rPr lang="en-US" sz="3000" dirty="0">
                <a:solidFill>
                  <a:srgbClr val="0070C0"/>
                </a:solidFill>
              </a:rPr>
              <a:t> </a:t>
            </a:r>
            <a:r>
              <a:rPr lang="en-US" sz="3000" dirty="0" err="1">
                <a:solidFill>
                  <a:srgbClr val="0070C0"/>
                </a:solidFill>
              </a:rPr>
              <a:t>casi</a:t>
            </a:r>
            <a:r>
              <a:rPr lang="en-US" sz="3000" dirty="0">
                <a:solidFill>
                  <a:srgbClr val="0070C0"/>
                </a:solidFill>
              </a:rPr>
              <a:t> studio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13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75108" y="1522445"/>
            <a:ext cx="8565502" cy="41163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b="1" i="1" dirty="0">
                <a:solidFill>
                  <a:srgbClr val="333333"/>
                </a:solidFill>
                <a:effectLst/>
                <a:latin typeface="+mn-lt"/>
              </a:rPr>
              <a:t>PUNTEGGIO COMPLESSIVO</a:t>
            </a:r>
            <a:r>
              <a:rPr lang="it-IT" sz="2000" i="1" dirty="0">
                <a:solidFill>
                  <a:srgbClr val="333333"/>
                </a:solidFill>
                <a:effectLst/>
                <a:latin typeface="+mn-lt"/>
              </a:rPr>
              <a:t>: </a:t>
            </a:r>
            <a:r>
              <a:rPr lang="it-IT" sz="2000" i="1" dirty="0">
                <a:solidFill>
                  <a:srgbClr val="FF0000"/>
                </a:solidFill>
                <a:effectLst/>
                <a:latin typeface="+mn-lt"/>
              </a:rPr>
              <a:t>Somma dei punteggi ottenuti dai prodotti nell’insieme di riferimento (es. Area scientifica)</a:t>
            </a:r>
            <a:r>
              <a:rPr lang="it-IT" sz="2000" i="1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+mn-lt"/>
            </a:endParaRPr>
          </a:p>
          <a:p>
            <a:pPr marL="0" indent="0" algn="just">
              <a:buNone/>
            </a:pPr>
            <a:r>
              <a:rPr lang="en-US" sz="2000" b="1" i="1" dirty="0">
                <a:solidFill>
                  <a:srgbClr val="333333"/>
                </a:solidFill>
                <a:latin typeface="+mn-lt"/>
              </a:rPr>
              <a:t>PUNTEGGIO MEDIO:</a:t>
            </a:r>
            <a:r>
              <a:rPr lang="en-US" sz="2000" i="1" dirty="0">
                <a:solidFill>
                  <a:srgbClr val="333333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misura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della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qualità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media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dei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prodotti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all’interno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di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ogni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Istituzione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it-IT" sz="2000" i="1" dirty="0">
                <a:solidFill>
                  <a:srgbClr val="FF0000"/>
                </a:solidFill>
                <a:effectLst/>
                <a:latin typeface="+mn-lt"/>
              </a:rPr>
              <a:t>nell’insieme di riferimento. </a:t>
            </a:r>
            <a:endParaRPr lang="en-US" sz="2000" i="1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endParaRPr lang="it-IT" sz="2000" i="1" dirty="0">
              <a:solidFill>
                <a:srgbClr val="333333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it-IT" sz="2000" b="1" i="1" dirty="0">
                <a:solidFill>
                  <a:srgbClr val="333333"/>
                </a:solidFill>
                <a:latin typeface="+mn-lt"/>
              </a:rPr>
              <a:t>INDICATORE QUALITATIVO ( R ): </a:t>
            </a:r>
            <a:r>
              <a:rPr lang="it-IT" sz="2000" i="1" dirty="0">
                <a:solidFill>
                  <a:srgbClr val="FF0000"/>
                </a:solidFill>
                <a:latin typeface="+mn-lt"/>
              </a:rPr>
              <a:t>misura la qualità dei prodotti dell’Istituzione rispetto alla qualità media di tutte le Istituzioni, tenendo conto del peso delle diverse aree scientifiche nella specifica Istituzione.</a:t>
            </a:r>
          </a:p>
          <a:p>
            <a:pPr marL="0" indent="0" algn="just">
              <a:buNone/>
            </a:pPr>
            <a:endParaRPr lang="it-IT" sz="2000" i="1" dirty="0">
              <a:solidFill>
                <a:srgbClr val="333333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it-IT" sz="2000" b="1" i="1" dirty="0">
                <a:latin typeface="+mn-lt"/>
              </a:rPr>
              <a:t>INDICATORE QUALI-QUANTITATIVO (IRAS</a:t>
            </a:r>
            <a:r>
              <a:rPr lang="it-IT" sz="2000" b="1" i="1" dirty="0">
                <a:solidFill>
                  <a:srgbClr val="333333"/>
                </a:solidFill>
                <a:latin typeface="+mn-lt"/>
              </a:rPr>
              <a:t>)</a:t>
            </a:r>
            <a:r>
              <a:rPr lang="it-IT" sz="2000" i="1" dirty="0">
                <a:solidFill>
                  <a:srgbClr val="333333"/>
                </a:solidFill>
                <a:latin typeface="+mn-lt"/>
              </a:rPr>
              <a:t>: </a:t>
            </a:r>
            <a:r>
              <a:rPr lang="it-IT" sz="2000" i="1" dirty="0">
                <a:solidFill>
                  <a:srgbClr val="FF0000"/>
                </a:solidFill>
                <a:latin typeface="+mn-lt"/>
              </a:rPr>
              <a:t>che misura la qualità dei prodotti valutati tenendo conto anche della dimensione (numero totale di prodotti) dell’Istituzione.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711010" y="136523"/>
            <a:ext cx="8229600" cy="836712"/>
          </a:xfrm>
          <a:prstGeom prst="rect">
            <a:avLst/>
          </a:prstGeom>
        </p:spPr>
        <p:txBody>
          <a:bodyPr/>
          <a:lstStyle/>
          <a:p>
            <a:r>
              <a:rPr lang="en-US" sz="2800" dirty="0" err="1">
                <a:solidFill>
                  <a:srgbClr val="0070C0"/>
                </a:solidFill>
              </a:rPr>
              <a:t>Gli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indicatori</a:t>
            </a:r>
            <a:r>
              <a:rPr lang="en-US" sz="2800" dirty="0">
                <a:solidFill>
                  <a:srgbClr val="0070C0"/>
                </a:solidFill>
              </a:rPr>
              <a:t> della VQR (</a:t>
            </a:r>
            <a:r>
              <a:rPr lang="en-US" sz="2800" dirty="0" err="1">
                <a:solidFill>
                  <a:srgbClr val="0070C0"/>
                </a:solidFill>
              </a:rPr>
              <a:t>Descrizione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0F8AA-E210-4526-83FB-7F3D2694116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70689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789B6EE169E4B9B1CAE61B803439B" ma:contentTypeVersion="12" ma:contentTypeDescription="Create a new document." ma:contentTypeScope="" ma:versionID="18abc54f69781e3d5d4303abdf184496">
  <xsd:schema xmlns:xsd="http://www.w3.org/2001/XMLSchema" xmlns:xs="http://www.w3.org/2001/XMLSchema" xmlns:p="http://schemas.microsoft.com/office/2006/metadata/properties" xmlns:ns2="cd123956-0809-474d-87e1-ef67cf9c0361" xmlns:ns3="732080d0-1835-4b5e-92a3-8693a42f621c" targetNamespace="http://schemas.microsoft.com/office/2006/metadata/properties" ma:root="true" ma:fieldsID="30816688ab78774d7d840d6c070474c9" ns2:_="" ns3:_="">
    <xsd:import namespace="cd123956-0809-474d-87e1-ef67cf9c0361"/>
    <xsd:import namespace="732080d0-1835-4b5e-92a3-8693a42f62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123956-0809-474d-87e1-ef67cf9c03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080d0-1835-4b5e-92a3-8693a42f621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32080d0-1835-4b5e-92a3-8693a42f621c">
      <UserInfo>
        <DisplayName>Alessandra Celletti</DisplayName>
        <AccountId>91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BC2B765-2766-40EB-84BB-E2E3C89E18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123956-0809-474d-87e1-ef67cf9c0361"/>
    <ds:schemaRef ds:uri="732080d0-1835-4b5e-92a3-8693a42f62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F20114-8EA9-4DC4-AAFC-841DB4F3D2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C4CFCA-5E7D-46B9-AA24-B3477FE31AE0}">
  <ds:schemaRefs>
    <ds:schemaRef ds:uri="732080d0-1835-4b5e-92a3-8693a42f621c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d123956-0809-474d-87e1-ef67cf9c0361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9240</TotalTime>
  <Words>8454</Words>
  <Application>Microsoft Office PowerPoint</Application>
  <PresentationFormat>Presentazione su schermo (4:3)</PresentationFormat>
  <Paragraphs>4798</Paragraphs>
  <Slides>47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57" baseType="lpstr">
      <vt:lpstr>Arial</vt:lpstr>
      <vt:lpstr>Arial Narrow</vt:lpstr>
      <vt:lpstr>Calibri</vt:lpstr>
      <vt:lpstr>Cambria</vt:lpstr>
      <vt:lpstr>Cambria Math</vt:lpstr>
      <vt:lpstr>Courier New</vt:lpstr>
      <vt:lpstr>Symbol</vt:lpstr>
      <vt:lpstr>Times New Roman</vt:lpstr>
      <vt:lpstr>Wingdings</vt:lpstr>
      <vt:lpstr>1_Tema di Office</vt:lpstr>
      <vt:lpstr>Valutazione della Qualità della Ricerca 2015-2019         Roma, 13 aprile 2022</vt:lpstr>
      <vt:lpstr>Il Gruppo di lavoro ANVUR VQR</vt:lpstr>
      <vt:lpstr>I GEV (17 GEV disciplinari + GEV Interdisciplinare)</vt:lpstr>
      <vt:lpstr>I GEV (17 GEV disciplinari + GEV Interdisciplinare)</vt:lpstr>
      <vt:lpstr>I numeri della VQR</vt:lpstr>
      <vt:lpstr>La metodologia di valutazione dei prodotti</vt:lpstr>
      <vt:lpstr>Presentazione standard di PowerPoint</vt:lpstr>
      <vt:lpstr>Le classi di merito dei prodotti e dei casi studio</vt:lpstr>
      <vt:lpstr>Gli indicatori della VQR (Descrizione)</vt:lpstr>
      <vt:lpstr>Gli indicatori della VQR</vt:lpstr>
      <vt:lpstr>Gli indicatori della VQR</vt:lpstr>
      <vt:lpstr>Profili a, b, a+b, c, d</vt:lpstr>
      <vt:lpstr>Riassumendo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da Monitoraggio</dc:title>
  <dc:creator>Vittorio Leproux</dc:creator>
  <cp:lastModifiedBy>Emanuele Perugini</cp:lastModifiedBy>
  <cp:revision>232</cp:revision>
  <dcterms:created xsi:type="dcterms:W3CDTF">2021-08-24T11:25:09Z</dcterms:created>
  <dcterms:modified xsi:type="dcterms:W3CDTF">2022-04-13T11:08:26Z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0x010100DA6789B6EE169E4B9B1CAE61B803439B</vt:lpwstr>
  </property>
</Properties>
</file>